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ytuł i podtytuł">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Tekst tytułowy</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ytat">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–Janek Jabłonka</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„Wpisz tu cytat.”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Zdjęcie">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usty">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Zdjęcie (poziomo)">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Tekst tytułowy</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ytuł (na środku)">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Tekst tytułowy</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djęcie (pionowo)">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Tekst tytułowy</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Treść - poziom 1</a:t>
            </a:r>
          </a:p>
          <a:p>
            <a:pPr lvl="1"/>
            <a:r>
              <a:t>Treść - poziom 2</a:t>
            </a:r>
          </a:p>
          <a:p>
            <a:pPr lvl="2"/>
            <a:r>
              <a:t>Treść - poziom 3</a:t>
            </a:r>
          </a:p>
          <a:p>
            <a:pPr lvl="3"/>
            <a:r>
              <a:t>Treść - poziom 4</a:t>
            </a:r>
          </a:p>
          <a:p>
            <a:pPr lvl="4"/>
            <a:r>
              <a:t>Treść - poziom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ytuł (na górze)">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Tekst tytułowy</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Tekst tytułowy</a:t>
            </a:r>
          </a:p>
        </p:txBody>
      </p:sp>
      <p:sp>
        <p:nvSpPr>
          <p:cNvPr id="57" name="Shape 57"/>
          <p:cNvSpPr/>
          <p:nvPr>
            <p:ph type="body" idx="1"/>
          </p:nvPr>
        </p:nvSpPr>
        <p:spPr>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ytuł i punktory ze zdjęciem">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Tekst tytułowy</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Treść - poziom 1</a:t>
            </a:r>
          </a:p>
          <a:p>
            <a:pPr lvl="1"/>
            <a:r>
              <a:t>Treść - poziom 2</a:t>
            </a:r>
          </a:p>
          <a:p>
            <a:pPr lvl="2"/>
            <a:r>
              <a:t>Treść - poziom 3</a:t>
            </a:r>
          </a:p>
          <a:p>
            <a:pPr lvl="3"/>
            <a:r>
              <a:t>Treść - poziom 4</a:t>
            </a:r>
          </a:p>
          <a:p>
            <a:pPr lvl="4"/>
            <a:r>
              <a:t>Treść - poziom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ktory">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Treść - poziom 1</a:t>
            </a:r>
          </a:p>
          <a:p>
            <a:pPr lvl="1"/>
            <a:r>
              <a:t>Treść - poziom 2</a:t>
            </a:r>
          </a:p>
          <a:p>
            <a:pPr lvl="2"/>
            <a:r>
              <a:t>Treść - poziom 3</a:t>
            </a:r>
          </a:p>
          <a:p>
            <a:pPr lvl="3"/>
            <a:r>
              <a:t>Treść - poziom 4</a:t>
            </a:r>
          </a:p>
          <a:p>
            <a:pPr lvl="4"/>
            <a:r>
              <a:t>Treść - poziom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Zdjęcie (3 sztuki)">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Tekst tytułowy</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Treść - poziom 1</a:t>
            </a:r>
          </a:p>
          <a:p>
            <a:pPr lvl="1"/>
            <a:r>
              <a:t>Treść - poziom 2</a:t>
            </a:r>
          </a:p>
          <a:p>
            <a:pPr lvl="2"/>
            <a:r>
              <a:t>Treść - poziom 3</a:t>
            </a:r>
          </a:p>
          <a:p>
            <a:pPr lvl="3"/>
            <a:r>
              <a:t>Treść - poziom 4</a:t>
            </a:r>
          </a:p>
          <a:p>
            <a:pPr lvl="4"/>
            <a:r>
              <a:t>Treść - poziom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SitePages/Strona%20g%C5%82%C3%B3wna.aspx"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ladamski@uw.edu.pl" TargetMode="External"/><Relationship Id="rId3" Type="http://schemas.openxmlformats.org/officeDocument/2006/relationships/hyperlink" Target="mailto:m.gorecka@uw.edu.pl?subject=" TargetMode="External"/><Relationship Id="rId4" Type="http://schemas.openxmlformats.org/officeDocument/2006/relationships/hyperlink" Target="mailto:a.strzalkowska@uw.edu.pl?subject="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guz@uw.edu.pl?subject=" TargetMode="External"/><Relationship Id="rId3" Type="http://schemas.openxmlformats.org/officeDocument/2006/relationships/hyperlink" Target="mailto:jromaniuk@uw.edu.pl?subject=" TargetMode="External"/><Relationship Id="rId4" Type="http://schemas.openxmlformats.org/officeDocument/2006/relationships/hyperlink" Target="mailto:m.malinowska28@uw.edu.pl"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4930/m.2019.186.u.441.pdf" TargetMode="External"/><Relationship Id="rId3" Type="http://schemas.openxmlformats.org/officeDocument/2006/relationships/image" Target="../media/image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programy-studiow/"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 Id="rId3" Type="http://schemas.openxmlformats.org/officeDocument/2006/relationships/image" Target="../media/image3.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wp-content/uploads/2021/09/Regulamin-NJ-CKNJOiEE.pdf" TargetMode="External"/><Relationship Id="rId3" Type="http://schemas.openxmlformats.org/officeDocument/2006/relationships/hyperlink" Target="https://dokumenty.uw.edu.pl/dziennik/DRD/Lists/Dziennik/Attachments/979/DRD.2021.210.URD.17.pdf" TargetMode="Externa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755/M.2021.18.Post.1.pdf" TargetMode="Externa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monitor.uw.edu.pl/Lists/Uchway/Attachments/5987/M.2021.223.Zarz.112.pdf" TargetMode="Externa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knjoiee.uw.edu.pl/studia-i-stopnia/"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70000" y="825500"/>
            <a:ext cx="10464800" cy="3901811"/>
          </a:xfrm>
          <a:prstGeom prst="rect">
            <a:avLst/>
          </a:prstGeom>
        </p:spPr>
        <p:txBody>
          <a:bodyPr/>
          <a:lstStyle/>
          <a:p>
            <a:pPr defTabSz="479044">
              <a:lnSpc>
                <a:spcPct val="130000"/>
              </a:lnSpc>
              <a:defRPr sz="6560">
                <a:latin typeface="Gill Sans"/>
                <a:ea typeface="Gill Sans"/>
                <a:cs typeface="Gill Sans"/>
                <a:sym typeface="Gill Sans"/>
              </a:defRPr>
            </a:pPr>
            <a:r>
              <a:t>Spotkanie organizacyjne </a:t>
            </a:r>
          </a:p>
          <a:p>
            <a:pPr defTabSz="479044">
              <a:lnSpc>
                <a:spcPct val="130000"/>
              </a:lnSpc>
              <a:defRPr sz="6560">
                <a:latin typeface="Gill Sans"/>
                <a:ea typeface="Gill Sans"/>
                <a:cs typeface="Gill Sans"/>
                <a:sym typeface="Gill Sans"/>
              </a:defRPr>
            </a:pPr>
            <a:r>
              <a:t>dla studentów II roku I stopnia </a:t>
            </a:r>
          </a:p>
          <a:p>
            <a:pPr defTabSz="479044">
              <a:lnSpc>
                <a:spcPct val="130000"/>
              </a:lnSpc>
              <a:defRPr sz="6560">
                <a:latin typeface="Gill Sans"/>
                <a:ea typeface="Gill Sans"/>
                <a:cs typeface="Gill Sans"/>
                <a:sym typeface="Gill Sans"/>
              </a:defRPr>
            </a:pPr>
            <a:r>
              <a:t>w CKNJOiEE 2021-2022</a:t>
            </a:r>
          </a:p>
        </p:txBody>
      </p:sp>
      <p:pic>
        <p:nvPicPr>
          <p:cNvPr id="120" name="fot. Marzena Górecka Cknjoiee final2.jpg"/>
          <p:cNvPicPr>
            <a:picLocks noChangeAspect="1"/>
          </p:cNvPicPr>
          <p:nvPr/>
        </p:nvPicPr>
        <p:blipFill>
          <a:blip r:embed="rId2">
            <a:extLst/>
          </a:blip>
          <a:stretch>
            <a:fillRect/>
          </a:stretch>
        </p:blipFill>
        <p:spPr>
          <a:xfrm>
            <a:off x="0" y="5852305"/>
            <a:ext cx="13004801" cy="39014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egzaminy i zaliczenia</a:t>
            </a:r>
          </a:p>
        </p:txBody>
      </p:sp>
      <p:sp>
        <p:nvSpPr>
          <p:cNvPr id="144" name="Shape 144"/>
          <p:cNvSpPr/>
          <p:nvPr>
            <p:ph type="body" idx="1"/>
          </p:nvPr>
        </p:nvSpPr>
        <p:spPr>
          <a:xfrm>
            <a:off x="797106" y="2759922"/>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weryfikacja osiągniętych efektów uczenia się prowadzona jest w trybie stacjonarnym (w bezpośredniej obecności prowadzącego i uczestników);</a:t>
            </a:r>
          </a:p>
          <a:p>
            <a:pPr marL="444499" indent="-444499" algn="just">
              <a:spcBef>
                <a:spcPts val="3600"/>
              </a:spcBef>
              <a:defRPr>
                <a:solidFill>
                  <a:schemeClr val="accent5"/>
                </a:solidFill>
                <a:latin typeface="Gill Sans"/>
                <a:ea typeface="Gill Sans"/>
                <a:cs typeface="Gill Sans"/>
                <a:sym typeface="Gill Sans"/>
              </a:defRPr>
            </a:pPr>
            <a:r>
              <a:t>= zaliczenia i egzaminy w sesji zimowej 2021/22 odbywają się również w trybie stacjonarnym;</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praktyki nauczycielskie</a:t>
            </a:r>
          </a:p>
        </p:txBody>
      </p:sp>
      <p:sp>
        <p:nvSpPr>
          <p:cNvPr id="147" name="Shape 147"/>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zgodnie z rozporządzeniem MEiN z 10 sierpnia 2021 roku uchylającym rozporządzenie w sprawie czasowego ograniczenia funkcjonowania niekt</a:t>
            </a:r>
            <a:r>
              <a:t>ó</a:t>
            </a:r>
            <a:r>
              <a:t>rych podmiot</a:t>
            </a:r>
            <a:r>
              <a:t>ó</a:t>
            </a:r>
            <a:r>
              <a:t>w szkolnictwa wyższego w związku z zapobieganiem, przeciwdziałaniem i zwalczaniem Covid-19, w nadchodzącym roku akademickim 2021/22 </a:t>
            </a:r>
            <a:r>
              <a:rPr>
                <a:solidFill>
                  <a:schemeClr val="accent5"/>
                </a:solidFill>
              </a:rPr>
              <a:t>praktyki nauczycielskie na UW są realizowane wyłącznie w formie stacjonarnej;</a:t>
            </a:r>
          </a:p>
          <a:p>
            <a:pPr marL="444499" indent="-444499" algn="just">
              <a:spcBef>
                <a:spcPts val="3000"/>
              </a:spcBef>
              <a:defRPr sz="3400">
                <a:latin typeface="Gill Sans"/>
                <a:ea typeface="Gill Sans"/>
                <a:cs typeface="Gill Sans"/>
                <a:sym typeface="Gill Sans"/>
              </a:defRPr>
            </a:pPr>
            <a:r>
              <a:t>= UW nie organizuje form zastępczych (=zdalnych) praktyk;</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praktyki nauczycielskie</a:t>
            </a:r>
          </a:p>
        </p:txBody>
      </p:sp>
      <p:sp>
        <p:nvSpPr>
          <p:cNvPr id="150" name="Shape 150"/>
          <p:cNvSpPr/>
          <p:nvPr>
            <p:ph type="body" idx="1"/>
          </p:nvPr>
        </p:nvSpPr>
        <p:spPr>
          <a:xfrm>
            <a:off x="669726" y="2759922"/>
            <a:ext cx="11665348" cy="6286501"/>
          </a:xfrm>
          <a:prstGeom prst="rect">
            <a:avLst/>
          </a:prstGeom>
        </p:spPr>
        <p:txBody>
          <a:bodyPr/>
          <a:lstStyle/>
          <a:p>
            <a:pPr marL="444499" indent="-444499" algn="just">
              <a:spcBef>
                <a:spcPts val="3000"/>
              </a:spcBef>
              <a:defRPr sz="3400">
                <a:latin typeface="Gill Sans"/>
                <a:ea typeface="Gill Sans"/>
                <a:cs typeface="Gill Sans"/>
                <a:sym typeface="Gill Sans"/>
              </a:defRPr>
            </a:pPr>
            <a:r>
              <a:t>ze względu na istniejące zagrożenie epidemiczne, dyrektorzy szkół współpracujących z CKNJOiEE i przyjmujących studentów na praktyki </a:t>
            </a:r>
            <a:r>
              <a:rPr>
                <a:solidFill>
                  <a:schemeClr val="accent5"/>
                </a:solidFill>
              </a:rPr>
              <a:t>mogą odmówić wpuszczenia na teren szkoł</a:t>
            </a:r>
            <a:r>
              <a:rPr>
                <a:solidFill>
                  <a:schemeClr val="accent5"/>
                </a:solidFill>
              </a:rPr>
              <a:t>y student</a:t>
            </a:r>
            <a:r>
              <a:rPr>
                <a:solidFill>
                  <a:schemeClr val="accent5"/>
                </a:solidFill>
              </a:rPr>
              <a:t>ó</a:t>
            </a:r>
            <a:r>
              <a:rPr>
                <a:solidFill>
                  <a:schemeClr val="accent5"/>
                </a:solidFill>
              </a:rPr>
              <a:t>w praktykantów, kt</a:t>
            </a:r>
            <a:r>
              <a:rPr>
                <a:solidFill>
                  <a:schemeClr val="accent5"/>
                </a:solidFill>
              </a:rPr>
              <a:t>ó</a:t>
            </a:r>
            <a:r>
              <a:rPr>
                <a:solidFill>
                  <a:schemeClr val="accent5"/>
                </a:solidFill>
              </a:rPr>
              <a:t>rzy nie zaszczepili się przeciw Covid-19 lub odmawiają udzielenia informacji o zaszczepieniu;</a:t>
            </a:r>
            <a:endParaRPr>
              <a:solidFill>
                <a:schemeClr val="accent5"/>
              </a:solidFill>
            </a:endParaRPr>
          </a:p>
          <a:p>
            <a:pPr marL="444499" indent="-444499" algn="just">
              <a:spcBef>
                <a:spcPts val="3000"/>
              </a:spcBef>
              <a:defRPr sz="3400">
                <a:latin typeface="Gill Sans"/>
                <a:ea typeface="Gill Sans"/>
                <a:cs typeface="Gill Sans"/>
                <a:sym typeface="Gill Sans"/>
              </a:defRPr>
            </a:pPr>
            <a:r>
              <a:t>studenci niezaszczepieni lub odmawiający</a:t>
            </a:r>
            <a:r>
              <a:t> udzielenia informacji o zaszczepieniu</a:t>
            </a:r>
            <a:r>
              <a:rPr>
                <a:solidFill>
                  <a:schemeClr val="accent5"/>
                </a:solidFill>
              </a:rPr>
              <a:t> </a:t>
            </a:r>
            <a:r>
              <a:rPr>
                <a:solidFill>
                  <a:schemeClr val="accent5"/>
                </a:solidFill>
              </a:rPr>
              <a:t>s</a:t>
            </a:r>
            <a:r>
              <a:rPr>
                <a:solidFill>
                  <a:schemeClr val="accent5"/>
                </a:solidFill>
              </a:rPr>
              <a:t>ą zobowiązani samodzielnie znaleźć i wskazać szkołę, w kt</a:t>
            </a:r>
            <a:r>
              <a:rPr>
                <a:solidFill>
                  <a:schemeClr val="accent5"/>
                </a:solidFill>
              </a:rPr>
              <a:t>ó</a:t>
            </a:r>
            <a:r>
              <a:rPr>
                <a:solidFill>
                  <a:schemeClr val="accent5"/>
                </a:solidFill>
              </a:rPr>
              <a:t>rej będą odbywać praktyki w terminie umożliwiającym ich sprawną realizację;</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zakrywanie nosa i ust</a:t>
            </a:r>
          </a:p>
        </p:txBody>
      </p:sp>
      <p:sp>
        <p:nvSpPr>
          <p:cNvPr id="153" name="Shape 153"/>
          <p:cNvSpPr/>
          <p:nvPr>
            <p:ph type="body" idx="1"/>
          </p:nvPr>
        </p:nvSpPr>
        <p:spPr>
          <a:xfrm>
            <a:off x="669726" y="2776855"/>
            <a:ext cx="11665348" cy="6286501"/>
          </a:xfrm>
          <a:prstGeom prst="rect">
            <a:avLst/>
          </a:prstGeom>
        </p:spPr>
        <p:txBody>
          <a:bodyPr/>
          <a:lstStyle/>
          <a:p>
            <a:pPr marL="0" indent="0" algn="just">
              <a:lnSpc>
                <a:spcPct val="110000"/>
              </a:lnSpc>
              <a:spcBef>
                <a:spcPts val="3000"/>
              </a:spcBef>
              <a:buSzTx/>
              <a:buNone/>
              <a:defRPr sz="3400">
                <a:solidFill>
                  <a:schemeClr val="accent5"/>
                </a:solidFill>
                <a:latin typeface="Gill Sans"/>
                <a:ea typeface="Gill Sans"/>
                <a:cs typeface="Gill Sans"/>
                <a:sym typeface="Gill Sans"/>
              </a:defRPr>
            </a:pPr>
            <a:r>
              <a:t>1. Uczestnicy zajęć dydaktycznych oraz egzaminów i zaliczeń kończących zajęcia odbywanych w obiektach UW są zobowiązani do zakrywania ust i nosa przy pomocy maseczki.</a:t>
            </a:r>
          </a:p>
          <a:p>
            <a:pPr marL="0" indent="0" algn="just">
              <a:lnSpc>
                <a:spcPct val="110000"/>
              </a:lnSpc>
              <a:spcBef>
                <a:spcPts val="3000"/>
              </a:spcBef>
              <a:buSzTx/>
              <a:buNone/>
              <a:defRPr sz="3400">
                <a:latin typeface="Gill Sans"/>
                <a:ea typeface="Gill Sans"/>
                <a:cs typeface="Gill Sans"/>
                <a:sym typeface="Gill Sans"/>
              </a:defRPr>
            </a:pPr>
            <a:r>
              <a:t>2. Odkrycie ust i nosa jest możliwe w przypadku konieczności identyfikacji lub weryfikacji tożsamości danej osoby, a także, jeżeli jest to niezbędne do zapewnienia właściwego procesu kształcenia, w tym przeprowadzenia zajęć dydaktycznych lub weryfikacji osiągniętych efektów uczenia się.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zakrywanie nosa i ust</a:t>
            </a:r>
          </a:p>
        </p:txBody>
      </p:sp>
      <p:sp>
        <p:nvSpPr>
          <p:cNvPr id="156" name="Shape 156"/>
          <p:cNvSpPr/>
          <p:nvPr>
            <p:ph type="body" idx="1"/>
          </p:nvPr>
        </p:nvSpPr>
        <p:spPr>
          <a:xfrm>
            <a:off x="669726" y="2609850"/>
            <a:ext cx="11665348" cy="6286500"/>
          </a:xfrm>
          <a:prstGeom prst="rect">
            <a:avLst/>
          </a:prstGeom>
        </p:spPr>
        <p:txBody>
          <a:bodyPr/>
          <a:lstStyle/>
          <a:p>
            <a:pPr algn="just">
              <a:lnSpc>
                <a:spcPct val="110000"/>
              </a:lnSpc>
              <a:spcBef>
                <a:spcPts val="3000"/>
              </a:spcBef>
              <a:defRPr>
                <a:latin typeface="Gill Sans"/>
                <a:ea typeface="Gill Sans"/>
                <a:cs typeface="Gill Sans"/>
                <a:sym typeface="Gill Sans"/>
              </a:defRPr>
            </a:pPr>
            <a:r>
              <a:t>O możliwości odkrycia ust i nosa w miejscu zajęć dydaktycznych lub odbywania się egzaminu bądź zaliczenia </a:t>
            </a:r>
            <a:r>
              <a:rPr>
                <a:solidFill>
                  <a:schemeClr val="accent5"/>
                </a:solidFill>
              </a:rPr>
              <a:t>decyduje osoba prowadząca zajęcia, egzamin lub zaliczenie.</a:t>
            </a:r>
          </a:p>
          <a:p>
            <a:pPr algn="just">
              <a:spcBef>
                <a:spcPts val="3000"/>
              </a:spcBef>
              <a:defRPr>
                <a:solidFill>
                  <a:schemeClr val="accent5"/>
                </a:solidFill>
                <a:latin typeface="Gill Sans"/>
                <a:ea typeface="Gill Sans"/>
                <a:cs typeface="Gill Sans"/>
                <a:sym typeface="Gill Sans"/>
              </a:defRPr>
            </a:pPr>
            <a:r>
              <a:t>3. Prowadzący zajęcia są zwolnieni z obowiązku zakrywania ust i nosa.</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uczestnicy zajęć z grup zagrożonych</a:t>
            </a:r>
          </a:p>
        </p:txBody>
      </p:sp>
      <p:sp>
        <p:nvSpPr>
          <p:cNvPr id="159" name="Shape 159"/>
          <p:cNvSpPr/>
          <p:nvPr>
            <p:ph type="body" idx="1"/>
          </p:nvPr>
        </p:nvSpPr>
        <p:spPr>
          <a:xfrm>
            <a:off x="669726" y="2609850"/>
            <a:ext cx="11665348" cy="6286500"/>
          </a:xfrm>
          <a:prstGeom prst="rect">
            <a:avLst/>
          </a:prstGeom>
        </p:spPr>
        <p:txBody>
          <a:bodyPr/>
          <a:lstStyle/>
          <a:p>
            <a:pPr algn="just">
              <a:lnSpc>
                <a:spcPct val="110000"/>
              </a:lnSpc>
              <a:spcBef>
                <a:spcPts val="3000"/>
              </a:spcBef>
              <a:defRPr sz="3400">
                <a:latin typeface="Gill Sans"/>
                <a:ea typeface="Gill Sans"/>
                <a:cs typeface="Gill Sans"/>
                <a:sym typeface="Gill Sans"/>
              </a:defRPr>
            </a:pPr>
            <a:r>
              <a:t>1. Studenci, którzy ze względu na stan zdrowia </a:t>
            </a:r>
            <a:r>
              <a:rPr>
                <a:solidFill>
                  <a:schemeClr val="accent5"/>
                </a:solidFill>
              </a:rPr>
              <a:t>nie mogą uczestniczyć w zajęciach prowadzonych w trybie stacjonarnym, mogą złożyć wniosek odpowiednio do dyrektora ds. kształcenia o przyznanie indywidualnej organizacji studiów</a:t>
            </a:r>
            <a:r>
              <a:t> na zasadach określonych w § 27 Regulaminu Studiów na UW (Monitor UW z 2019 r. poz. 186);</a:t>
            </a:r>
          </a:p>
          <a:p>
            <a:pPr algn="just">
              <a:lnSpc>
                <a:spcPct val="110000"/>
              </a:lnSpc>
              <a:spcBef>
                <a:spcPts val="3000"/>
              </a:spcBef>
              <a:defRPr sz="3400">
                <a:latin typeface="Gill Sans"/>
                <a:ea typeface="Gill Sans"/>
                <a:cs typeface="Gill Sans"/>
                <a:sym typeface="Gill Sans"/>
              </a:defRPr>
            </a:pPr>
            <a:r>
              <a:t>2. Do wniosku, o którym mowa w ust. 1, należy dołączyć dokumentację medyczną potwierdzającą przeciwwskazania do uczestnictwa w zajęciach realizowanych w trybie stacjonarnym.</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uczestnicy zajęć z grup zagrożonych</a:t>
            </a:r>
          </a:p>
        </p:txBody>
      </p:sp>
      <p:sp>
        <p:nvSpPr>
          <p:cNvPr id="162" name="Shape 162"/>
          <p:cNvSpPr/>
          <p:nvPr>
            <p:ph type="body" idx="1"/>
          </p:nvPr>
        </p:nvSpPr>
        <p:spPr>
          <a:xfrm>
            <a:off x="669726" y="2609850"/>
            <a:ext cx="11665348" cy="6286500"/>
          </a:xfrm>
          <a:prstGeom prst="rect">
            <a:avLst/>
          </a:prstGeom>
        </p:spPr>
        <p:txBody>
          <a:bodyPr/>
          <a:lstStyle>
            <a:lvl1pPr marL="0" indent="0" algn="just">
              <a:lnSpc>
                <a:spcPct val="110000"/>
              </a:lnSpc>
              <a:spcBef>
                <a:spcPts val="3000"/>
              </a:spcBef>
              <a:buSzTx/>
              <a:buNone/>
              <a:defRPr>
                <a:latin typeface="Gill Sans"/>
                <a:ea typeface="Gill Sans"/>
                <a:cs typeface="Gill Sans"/>
                <a:sym typeface="Gill Sans"/>
              </a:defRPr>
            </a:lvl1pPr>
          </a:lstStyle>
          <a:p>
            <a:pPr/>
            <a:r>
              <a:t>3. W przypadku, gdy nieobecność na zajęciach dydaktycznych prowadzonych w trybie stacjonarnym wynika ze skierowania na kwarantannę lub izolację, uznaje się ją za usprawiedliwioną.</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latin typeface="Gill Sans SemiBold"/>
                <a:ea typeface="Gill Sans SemiBold"/>
                <a:cs typeface="Gill Sans SemiBold"/>
                <a:sym typeface="Gill Sans SemiBold"/>
              </a:defRPr>
            </a:pPr>
            <a:r>
              <a:t>zajęcia w semestrze zimowym 2021/2022</a:t>
            </a:r>
          </a:p>
        </p:txBody>
      </p:sp>
      <p:sp>
        <p:nvSpPr>
          <p:cNvPr id="165" name="Shape 165"/>
          <p:cNvSpPr/>
          <p:nvPr>
            <p:ph type="body" idx="1"/>
          </p:nvPr>
        </p:nvSpPr>
        <p:spPr>
          <a:xfrm>
            <a:off x="669726" y="2609850"/>
            <a:ext cx="11665348" cy="6286500"/>
          </a:xfrm>
          <a:prstGeom prst="rect">
            <a:avLst/>
          </a:prstGeom>
        </p:spPr>
        <p:txBody>
          <a:bodyPr/>
          <a:lstStyle/>
          <a:p>
            <a:pPr algn="just">
              <a:lnSpc>
                <a:spcPct val="110000"/>
              </a:lnSpc>
              <a:spcBef>
                <a:spcPts val="3000"/>
              </a:spcBef>
              <a:defRPr>
                <a:latin typeface="Gill Sans"/>
                <a:ea typeface="Gill Sans"/>
                <a:cs typeface="Gill Sans"/>
                <a:sym typeface="Gill Sans"/>
              </a:defRPr>
            </a:pPr>
            <a:r>
              <a:rPr>
                <a:solidFill>
                  <a:schemeClr val="accent5"/>
                </a:solidFill>
              </a:rPr>
              <a:t>W razie pogorszenia się sytuacji epidemicznej Rektor może w drodze zarządzenia postanowić o prowadzeniu zajęć dydaktycznych, egzaminów i zaliczeń w trybie zdalnym.</a:t>
            </a:r>
          </a:p>
          <a:p>
            <a:pPr algn="just">
              <a:lnSpc>
                <a:spcPct val="110000"/>
              </a:lnSpc>
              <a:spcBef>
                <a:spcPts val="3000"/>
              </a:spcBef>
              <a:defRPr>
                <a:latin typeface="Gill Sans"/>
                <a:ea typeface="Gill Sans"/>
                <a:cs typeface="Gill Sans"/>
                <a:sym typeface="Gill Sans"/>
              </a:defRPr>
            </a:pPr>
            <a:r>
              <a:t>Zarządzenia Rektora UW publikowane są w Monitorze UW: </a:t>
            </a:r>
          </a:p>
          <a:p>
            <a:pPr algn="just">
              <a:lnSpc>
                <a:spcPct val="110000"/>
              </a:lnSpc>
              <a:spcBef>
                <a:spcPts val="3000"/>
              </a:spcBef>
              <a:defRPr>
                <a:latin typeface="Gill Sans"/>
                <a:ea typeface="Gill Sans"/>
                <a:cs typeface="Gill Sans"/>
                <a:sym typeface="Gill Sans"/>
              </a:defRPr>
            </a:pPr>
            <a:r>
              <a:rPr u="sng">
                <a:hlinkClick r:id="rId2" invalidUrl="" action="" tgtFrame="" tooltip="" history="1" highlightClick="0" endSnd="0"/>
              </a:rPr>
              <a:t>https://monitor.uw.edu.pl/SitePages/Strona%20główna.aspx</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SemiBold"/>
                <a:ea typeface="Gill Sans SemiBold"/>
                <a:cs typeface="Gill Sans SemiBold"/>
                <a:sym typeface="Gill Sans SemiBold"/>
              </a:defRPr>
            </a:pPr>
            <a:r>
              <a:t>ważne osoby w CKNJOiEE</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346802" y="190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3800">
                <a:solidFill>
                  <a:schemeClr val="accent5"/>
                </a:solidFill>
                <a:latin typeface="Gill Sans"/>
                <a:ea typeface="Gill Sans"/>
                <a:cs typeface="Gill Sans"/>
                <a:sym typeface="Gill Sans"/>
              </a:defRPr>
            </a:pPr>
            <a:r>
              <a:t>obsługa toku studiów - USOS, grupy zajęciowe, podpięcia etc.</a:t>
            </a:r>
          </a:p>
        </p:txBody>
      </p:sp>
      <p:sp>
        <p:nvSpPr>
          <p:cNvPr id="170" name="Shape 170"/>
          <p:cNvSpPr/>
          <p:nvPr>
            <p:ph type="body" idx="1"/>
          </p:nvPr>
        </p:nvSpPr>
        <p:spPr>
          <a:xfrm>
            <a:off x="669726" y="2609850"/>
            <a:ext cx="11665348" cy="6286500"/>
          </a:xfrm>
          <a:prstGeom prst="rect">
            <a:avLst/>
          </a:prstGeom>
        </p:spPr>
        <p:txBody>
          <a:bodyPr/>
          <a:lstStyle/>
          <a:p>
            <a:pPr algn="just">
              <a:spcBef>
                <a:spcPts val="3000"/>
              </a:spcBef>
              <a:defRPr sz="4200">
                <a:latin typeface="Gill Sans"/>
                <a:ea typeface="Gill Sans"/>
                <a:cs typeface="Gill Sans"/>
                <a:sym typeface="Gill Sans"/>
              </a:defRPr>
            </a:pPr>
            <a:r>
              <a:t>obsługą toku studiów zajmuje się </a:t>
            </a:r>
            <a:r>
              <a:rPr>
                <a:solidFill>
                  <a:schemeClr val="accent5"/>
                </a:solidFill>
              </a:rPr>
              <a:t>sekretariat CKNJOiEE wg specjalności:</a:t>
            </a:r>
            <a:endParaRPr sz="3400"/>
          </a:p>
          <a:p>
            <a:pPr marL="1181100" algn="just">
              <a:spcBef>
                <a:spcPts val="3000"/>
              </a:spcBef>
              <a:defRPr sz="3700">
                <a:latin typeface="Gill Sans"/>
                <a:ea typeface="Gill Sans"/>
                <a:cs typeface="Gill Sans"/>
                <a:sym typeface="Gill Sans"/>
              </a:defRPr>
            </a:pPr>
            <a:r>
              <a:t>specjalność angielski z francuskim – Łukasz Adamski - </a:t>
            </a:r>
            <a:r>
              <a:rPr>
                <a:hlinkClick r:id="rId2" invalidUrl="" action="" tgtFrame="" tooltip="" history="1" highlightClick="0" endSnd="0"/>
              </a:rPr>
              <a:t>ladamski@uw.edu.pl</a:t>
            </a:r>
            <a:r>
              <a:t>;</a:t>
            </a:r>
          </a:p>
          <a:p>
            <a:pPr marL="1181100" algn="just">
              <a:spcBef>
                <a:spcPts val="3000"/>
              </a:spcBef>
              <a:defRPr sz="3700">
                <a:latin typeface="Gill Sans"/>
                <a:ea typeface="Gill Sans"/>
                <a:cs typeface="Gill Sans"/>
                <a:sym typeface="Gill Sans"/>
              </a:defRPr>
            </a:pPr>
            <a:r>
              <a:t>specjalność angielski z niemieckim – Marzena Górecka - </a:t>
            </a:r>
            <a:r>
              <a:rPr>
                <a:hlinkClick r:id="rId3" invalidUrl="" action="" tgtFrame="" tooltip="" history="1" highlightClick="0" endSnd="0"/>
              </a:rPr>
              <a:t>m.gorecka@uw.edu.pl</a:t>
            </a:r>
            <a:r>
              <a:t>;</a:t>
            </a:r>
          </a:p>
          <a:p>
            <a:pPr marL="1181100" algn="just">
              <a:spcBef>
                <a:spcPts val="3000"/>
              </a:spcBef>
              <a:defRPr sz="3700">
                <a:latin typeface="Gill Sans"/>
                <a:ea typeface="Gill Sans"/>
                <a:cs typeface="Gill Sans"/>
                <a:sym typeface="Gill Sans"/>
              </a:defRPr>
            </a:pPr>
            <a:r>
              <a:t>specjalność angielski z WOS – Aleksandra Strzałkowska - </a:t>
            </a:r>
            <a:r>
              <a:rPr>
                <a:hlinkClick r:id="rId4" invalidUrl="" action="" tgtFrame="" tooltip="" history="1" highlightClick="0" endSnd="0"/>
              </a:rPr>
              <a:t>a.strzalkowska@uw.edu.pl</a:t>
            </a:r>
            <a:r>
              <a: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ubTitle" idx="1"/>
          </p:nvPr>
        </p:nvSpPr>
        <p:spPr>
          <a:xfrm>
            <a:off x="1270000" y="1024268"/>
            <a:ext cx="10464800" cy="7975601"/>
          </a:xfrm>
          <a:prstGeom prst="rect">
            <a:avLst/>
          </a:prstGeom>
        </p:spPr>
        <p:txBody>
          <a:bodyPr/>
          <a:lstStyle/>
          <a:p>
            <a:pPr>
              <a:defRPr sz="3900">
                <a:latin typeface="Gill Sans SemiBold"/>
                <a:ea typeface="Gill Sans SemiBold"/>
                <a:cs typeface="Gill Sans SemiBold"/>
                <a:sym typeface="Gill Sans SemiBold"/>
              </a:defRPr>
            </a:pPr>
            <a:r>
              <a:t>dr Ewa Guz</a:t>
            </a:r>
          </a:p>
          <a:p>
            <a:pPr>
              <a:defRPr sz="3900">
                <a:latin typeface="Gill Sans"/>
                <a:ea typeface="Gill Sans"/>
                <a:cs typeface="Gill Sans"/>
                <a:sym typeface="Gill Sans"/>
              </a:defRPr>
            </a:pPr>
            <a:r>
              <a:t>Dyrektor ds. kształcenia</a:t>
            </a:r>
          </a:p>
          <a:p>
            <a:pPr>
              <a:defRPr>
                <a:latin typeface="Gill Sans"/>
                <a:ea typeface="Gill Sans"/>
                <a:cs typeface="Gill Sans"/>
                <a:sym typeface="Gill Sans"/>
              </a:defRPr>
            </a:pPr>
            <a:r>
              <a:t>(= Kierownik Jednostki Dydaktycznej w skrócie KJD)</a:t>
            </a:r>
          </a:p>
          <a:p>
            <a:pPr>
              <a:defRPr>
                <a:latin typeface="Gill Sans"/>
                <a:ea typeface="Gill Sans"/>
                <a:cs typeface="Gill Sans"/>
                <a:sym typeface="Gill Sans"/>
              </a:defRPr>
            </a:pPr>
            <a:r>
              <a:rPr u="sng">
                <a:hlinkClick r:id="rId2" invalidUrl="" action="" tgtFrame="" tooltip="" history="1" highlightClick="0" endSnd="0"/>
              </a:rPr>
              <a:t>e.guz@uw.edu.pl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dr Jacek Romaniuk </a:t>
            </a:r>
          </a:p>
          <a:p>
            <a:pPr>
              <a:defRPr sz="3900">
                <a:latin typeface="Gill Sans"/>
                <a:ea typeface="Gill Sans"/>
                <a:cs typeface="Gill Sans"/>
                <a:sym typeface="Gill Sans"/>
              </a:defRPr>
            </a:pPr>
            <a:r>
              <a:t>Kierownik studiów I i II stopnia</a:t>
            </a:r>
          </a:p>
          <a:p>
            <a:pPr>
              <a:defRPr>
                <a:latin typeface="Gill Sans"/>
                <a:ea typeface="Gill Sans"/>
                <a:cs typeface="Gill Sans"/>
                <a:sym typeface="Gill Sans"/>
              </a:defRPr>
            </a:pPr>
            <a:r>
              <a:rPr u="sng">
                <a:hlinkClick r:id="rId3" invalidUrl="" action="" tgtFrame="" tooltip="" history="1" highlightClick="0" endSnd="0"/>
              </a:rPr>
              <a:t>jromaniuk@uw.edu.pl</a:t>
            </a:r>
          </a:p>
          <a:p>
            <a:pPr>
              <a:defRPr>
                <a:latin typeface="Gill Sans"/>
                <a:ea typeface="Gill Sans"/>
                <a:cs typeface="Gill Sans"/>
                <a:sym typeface="Gill Sans"/>
              </a:defRPr>
            </a:pPr>
          </a:p>
          <a:p>
            <a:pPr>
              <a:defRPr sz="3900">
                <a:latin typeface="Gill Sans SemiBold"/>
                <a:ea typeface="Gill Sans SemiBold"/>
                <a:cs typeface="Gill Sans SemiBold"/>
                <a:sym typeface="Gill Sans SemiBold"/>
              </a:defRPr>
            </a:pPr>
            <a:r>
              <a:t>mgr Monika Malinowska</a:t>
            </a:r>
          </a:p>
          <a:p>
            <a:pPr>
              <a:defRPr sz="3900">
                <a:latin typeface="Gill Sans"/>
                <a:ea typeface="Gill Sans"/>
                <a:cs typeface="Gill Sans"/>
                <a:sym typeface="Gill Sans"/>
              </a:defRPr>
            </a:pPr>
            <a:r>
              <a:t>Opiekun II roku</a:t>
            </a:r>
          </a:p>
          <a:p>
            <a:pPr>
              <a:defRPr sz="3100">
                <a:latin typeface="Gill Sans"/>
                <a:ea typeface="Gill Sans"/>
                <a:cs typeface="Gill Sans"/>
                <a:sym typeface="Gill Sans"/>
              </a:defRPr>
            </a:pPr>
            <a:r>
              <a:rPr u="sng">
                <a:hlinkClick r:id="rId4" invalidUrl="" action="" tgtFrame="" tooltip="" history="1" highlightClick="0" endSnd="0"/>
              </a:rPr>
              <a:t>m.malinowska28@uw.edu.pl</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t>w związku z zagrożeniem epidemicznym rekomendowany jest </a:t>
            </a:r>
            <a:r>
              <a:rPr>
                <a:solidFill>
                  <a:schemeClr val="accent5"/>
                </a:solidFill>
              </a:rPr>
              <a:t>kontakt telefoniczny i mailowy</a:t>
            </a:r>
            <a:r>
              <a:t>;</a:t>
            </a:r>
          </a:p>
          <a:p>
            <a:pPr algn="just">
              <a:spcBef>
                <a:spcPts val="3000"/>
              </a:spcBef>
              <a:defRPr sz="4100">
                <a:latin typeface="Gill Sans"/>
                <a:ea typeface="Gill Sans"/>
                <a:cs typeface="Gill Sans"/>
                <a:sym typeface="Gill Sans"/>
              </a:defRPr>
            </a:pPr>
            <a:r>
              <a:t>podania/wnioski studentów </a:t>
            </a:r>
            <a:r>
              <a:rPr>
                <a:solidFill>
                  <a:schemeClr val="accent5"/>
                </a:solidFill>
              </a:rPr>
              <a:t>kierowane</a:t>
            </a:r>
            <a:r>
              <a:t> są drogą elektroniczną (do Dyrektora ds. kształcenia) za pośrednictwem USOSweb;</a:t>
            </a:r>
          </a:p>
          <a:p>
            <a:pPr algn="just">
              <a:spcBef>
                <a:spcPts val="3000"/>
              </a:spcBef>
              <a:defRPr sz="4100">
                <a:latin typeface="Gill Sans"/>
                <a:ea typeface="Gill Sans"/>
                <a:cs typeface="Gill Sans"/>
                <a:sym typeface="Gill Sans"/>
              </a:defRPr>
            </a:pPr>
            <a:r>
              <a:t>podania i wnioski </a:t>
            </a:r>
            <a:r>
              <a:rPr>
                <a:solidFill>
                  <a:schemeClr val="accent5"/>
                </a:solidFill>
              </a:rPr>
              <a:t>rozpatrywane</a:t>
            </a:r>
            <a:r>
              <a:t> są drogą elektroniczną;</a:t>
            </a:r>
          </a:p>
        </p:txBody>
      </p:sp>
      <p:sp>
        <p:nvSpPr>
          <p:cNvPr id="173" name="Shape 173"/>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obsługa toku studiów</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346802" y="444500"/>
            <a:ext cx="12311196" cy="2159000"/>
          </a:xfrm>
          <a:prstGeom prst="rect">
            <a:avLst/>
          </a:prstGeom>
        </p:spPr>
        <p:txBody>
          <a:bodyPr/>
          <a:lstStyle/>
          <a:p>
            <a:pPr defTabSz="572516">
              <a:defRPr sz="4606">
                <a:latin typeface="Gill Sans SemiBold"/>
                <a:ea typeface="Gill Sans SemiBold"/>
                <a:cs typeface="Gill Sans SemiBold"/>
                <a:sym typeface="Gill Sans SemiBold"/>
              </a:defRPr>
            </a:pPr>
            <a:r>
              <a:t>Do kogo w jakiej sprawie? </a:t>
            </a:r>
          </a:p>
          <a:p>
            <a:pPr defTabSz="572516">
              <a:defRPr sz="4606">
                <a:solidFill>
                  <a:schemeClr val="accent5"/>
                </a:solidFill>
                <a:latin typeface="Gill Sans"/>
                <a:ea typeface="Gill Sans"/>
                <a:cs typeface="Gill Sans"/>
                <a:sym typeface="Gill Sans"/>
              </a:defRPr>
            </a:pPr>
            <a:r>
              <a:t>pytania związane z zajęciami, zaliczeniem, egzaminem etc.</a:t>
            </a:r>
          </a:p>
        </p:txBody>
      </p:sp>
      <p:sp>
        <p:nvSpPr>
          <p:cNvPr id="176" name="Shape 176"/>
          <p:cNvSpPr/>
          <p:nvPr>
            <p:ph type="body" idx="1"/>
          </p:nvPr>
        </p:nvSpPr>
        <p:spPr>
          <a:xfrm>
            <a:off x="669726" y="2609850"/>
            <a:ext cx="11665348" cy="6286500"/>
          </a:xfrm>
          <a:prstGeom prst="rect">
            <a:avLst/>
          </a:prstGeom>
        </p:spPr>
        <p:txBody>
          <a:bodyPr/>
          <a:lstStyle/>
          <a:p>
            <a:pPr algn="just">
              <a:spcBef>
                <a:spcPts val="3000"/>
              </a:spcBef>
              <a:defRPr sz="4100">
                <a:latin typeface="Gill Sans"/>
                <a:ea typeface="Gill Sans"/>
                <a:cs typeface="Gill Sans"/>
                <a:sym typeface="Gill Sans"/>
              </a:defRPr>
            </a:pPr>
            <a:r>
              <a:rPr>
                <a:solidFill>
                  <a:schemeClr val="accent5"/>
                </a:solidFill>
              </a:rPr>
              <a:t>prowadzący zajęcia</a:t>
            </a:r>
            <a:r>
              <a:t>  - kontakt drogą mailową lub podczas indywidualnych konsultacji dla studentów;</a:t>
            </a:r>
          </a:p>
          <a:p>
            <a:pPr algn="just">
              <a:spcBef>
                <a:spcPts val="3000"/>
              </a:spcBef>
              <a:defRPr sz="4100">
                <a:latin typeface="Gill Sans"/>
                <a:ea typeface="Gill Sans"/>
                <a:cs typeface="Gill Sans"/>
                <a:sym typeface="Gill Sans"/>
              </a:defRPr>
            </a:pPr>
            <a:r>
              <a:t>każdy wykładowca prowadzi raz w tygodniu 60-minutowe konsultacje dla studentów zgodnie z grafikiem dostępnym na stronie CKNJOiEE;</a:t>
            </a:r>
          </a:p>
          <a:p>
            <a:pPr algn="just">
              <a:spcBef>
                <a:spcPts val="3000"/>
              </a:spcBef>
              <a:defRPr sz="4100">
                <a:solidFill>
                  <a:schemeClr val="accent5"/>
                </a:solidFill>
                <a:latin typeface="Gill Sans"/>
                <a:ea typeface="Gill Sans"/>
                <a:cs typeface="Gill Sans"/>
                <a:sym typeface="Gill Sans"/>
              </a:defRPr>
            </a:pPr>
            <a:r>
              <a:t>!!! przerwa pomiędzy zajęciami nie jest przeznaczona na konsultacje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79" name="Shape 179"/>
          <p:cNvSpPr/>
          <p:nvPr>
            <p:ph type="body" idx="1"/>
          </p:nvPr>
        </p:nvSpPr>
        <p:spPr>
          <a:xfrm>
            <a:off x="669726" y="2609850"/>
            <a:ext cx="11665348" cy="6286500"/>
          </a:xfrm>
          <a:prstGeom prst="rect">
            <a:avLst/>
          </a:prstGeom>
        </p:spPr>
        <p:txBody>
          <a:bodyPr/>
          <a:lstStyle/>
          <a:p>
            <a:pPr marL="444499" indent="-444499" algn="just">
              <a:spcBef>
                <a:spcPts val="3000"/>
              </a:spcBef>
              <a:defRPr sz="3800">
                <a:latin typeface="Gill Sans"/>
                <a:ea typeface="Gill Sans"/>
                <a:cs typeface="Gill Sans"/>
                <a:sym typeface="Gill Sans"/>
              </a:defRPr>
            </a:pPr>
            <a:r>
              <a:t>zgodnie z Zarządzeniem nr 112 Rektora UW z dnia 16 września 2021 r. w sprawie organizacji kształcenia w roku akademickim 2021/2022 </a:t>
            </a:r>
            <a:r>
              <a:rPr>
                <a:solidFill>
                  <a:schemeClr val="accent5"/>
                </a:solidFill>
              </a:rPr>
              <a:t>konsultacje i dyżury dydaktyczne nauczycieli akademickich odbywają się w obiektach Uniwersytetu Warszawskiego</a:t>
            </a:r>
            <a:r>
              <a:rPr>
                <a:solidFill>
                  <a:schemeClr val="accent5"/>
                </a:solidFill>
                <a:latin typeface="Times"/>
                <a:ea typeface="Times"/>
                <a:cs typeface="Times"/>
                <a:sym typeface="Times"/>
              </a:rPr>
              <a:t>;</a:t>
            </a:r>
            <a:endParaRPr>
              <a:solidFill>
                <a:schemeClr val="accent5"/>
              </a:solidFill>
              <a:latin typeface="Times"/>
              <a:ea typeface="Times"/>
              <a:cs typeface="Times"/>
              <a:sym typeface="Times"/>
            </a:endParaRPr>
          </a:p>
          <a:p>
            <a:pPr marL="444499" indent="-444499" algn="just">
              <a:spcBef>
                <a:spcPts val="3000"/>
              </a:spcBef>
              <a:defRPr sz="3800">
                <a:latin typeface="Gill Sans"/>
                <a:ea typeface="Gill Sans"/>
                <a:cs typeface="Gill Sans"/>
                <a:sym typeface="Gill Sans"/>
              </a:defRPr>
            </a:pPr>
            <a:r>
              <a:t>W uzasadnionych przypadkach </a:t>
            </a:r>
            <a:r>
              <a:t>konsultacje i dyżury dydaktyczne mogą odbywać się </a:t>
            </a:r>
            <a:r>
              <a:rPr>
                <a:solidFill>
                  <a:srgbClr val="1B1B1B"/>
                </a:solidFill>
              </a:rPr>
              <a:t>w trybie zdalnym.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konsultacje i dyżury dydaktyczne prowadzących</a:t>
            </a:r>
          </a:p>
        </p:txBody>
      </p:sp>
      <p:sp>
        <p:nvSpPr>
          <p:cNvPr id="182" name="Shape 182"/>
          <p:cNvSpPr/>
          <p:nvPr>
            <p:ph type="body" idx="1"/>
          </p:nvPr>
        </p:nvSpPr>
        <p:spPr>
          <a:xfrm>
            <a:off x="500393" y="2609850"/>
            <a:ext cx="11665347" cy="6286500"/>
          </a:xfrm>
          <a:prstGeom prst="rect">
            <a:avLst/>
          </a:prstGeom>
        </p:spPr>
        <p:txBody>
          <a:bodyPr/>
          <a:lstStyle/>
          <a:p>
            <a:pPr marL="444499" indent="-444499" algn="just">
              <a:spcBef>
                <a:spcPts val="3000"/>
              </a:spcBef>
              <a:defRPr sz="3400">
                <a:solidFill>
                  <a:schemeClr val="accent5"/>
                </a:solidFill>
                <a:latin typeface="Gill Sans"/>
                <a:ea typeface="Gill Sans"/>
                <a:cs typeface="Gill Sans"/>
                <a:sym typeface="Gill Sans"/>
              </a:defRPr>
            </a:pPr>
            <a:r>
              <a:t>= konsultacje w CKNJOiEE w semestrze zimowym 2021/22 prowadzone są w trybie mieszanym </a:t>
            </a:r>
            <a:r>
              <a:rPr>
                <a:solidFill>
                  <a:srgbClr val="000000"/>
                </a:solidFill>
              </a:rPr>
              <a:t>- wykładowca prowadzi konsultacje w siedzibie CKNJOiEE i dostępny jest jednocześnie online i stacjonarnie w terminie wskazanym w grafiku;</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o kolejności przyjęć decyduje kolejność przybycia/dołączenia do spotkania online;</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grafik konsultacji zostanie ogłoszony na stronie CKNJOiEE przed rozpoczęciem zajęć;</a:t>
            </a:r>
            <a:endParaRPr>
              <a:solidFill>
                <a:srgbClr val="1B1B1B"/>
              </a:solidFill>
            </a:endParaRPr>
          </a:p>
          <a:p>
            <a:pPr marL="444499" indent="-444499" algn="just">
              <a:spcBef>
                <a:spcPts val="3000"/>
              </a:spcBef>
              <a:defRPr sz="3400">
                <a:latin typeface="Gill Sans"/>
                <a:ea typeface="Gill Sans"/>
                <a:cs typeface="Gill Sans"/>
                <a:sym typeface="Gill Sans"/>
              </a:defRPr>
            </a:pPr>
            <a:r>
              <a:rPr>
                <a:solidFill>
                  <a:srgbClr val="1B1B1B"/>
                </a:solidFill>
              </a:rPr>
              <a:t>link do konsultacji zostanie podany do wiadomości uczestników kursu podczas pierwszych zajęć;</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Do kogo w jakiej sprawie? </a:t>
            </a:r>
          </a:p>
          <a:p>
            <a:pPr>
              <a:defRPr sz="4700">
                <a:solidFill>
                  <a:schemeClr val="accent5"/>
                </a:solidFill>
                <a:latin typeface="Gill Sans"/>
                <a:ea typeface="Gill Sans"/>
                <a:cs typeface="Gill Sans"/>
                <a:sym typeface="Gill Sans"/>
              </a:defRPr>
            </a:pPr>
            <a:r>
              <a:t>organizacja zajęć, inne pytania</a:t>
            </a:r>
          </a:p>
        </p:txBody>
      </p:sp>
      <p:sp>
        <p:nvSpPr>
          <p:cNvPr id="185" name="Shape 185"/>
          <p:cNvSpPr/>
          <p:nvPr>
            <p:ph type="body" idx="1"/>
          </p:nvPr>
        </p:nvSpPr>
        <p:spPr>
          <a:xfrm>
            <a:off x="669726" y="2271183"/>
            <a:ext cx="11665348" cy="6286501"/>
          </a:xfrm>
          <a:prstGeom prst="rect">
            <a:avLst/>
          </a:prstGeom>
        </p:spPr>
        <p:txBody>
          <a:bodyPr/>
          <a:lstStyle/>
          <a:p>
            <a:pPr marL="444499" indent="-444499" algn="just">
              <a:spcBef>
                <a:spcPts val="3000"/>
              </a:spcBef>
              <a:defRPr sz="4200">
                <a:latin typeface="Gill Sans"/>
                <a:ea typeface="Gill Sans"/>
                <a:cs typeface="Gill Sans"/>
                <a:sym typeface="Gill Sans"/>
              </a:defRPr>
            </a:pPr>
            <a:r>
              <a:t>opiekun roku II roku pierwszego stopnia                 - mgr Monika Malinowska;</a:t>
            </a:r>
          </a:p>
          <a:p>
            <a:pPr algn="just">
              <a:spcBef>
                <a:spcPts val="3000"/>
              </a:spcBef>
              <a:defRPr sz="41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346802" y="444500"/>
            <a:ext cx="12311196" cy="2159000"/>
          </a:xfrm>
          <a:prstGeom prst="rect">
            <a:avLst/>
          </a:prstGeom>
        </p:spPr>
        <p:txBody>
          <a:bodyPr/>
          <a:lstStyle/>
          <a:p>
            <a:pPr defTabSz="508254">
              <a:defRPr sz="4089">
                <a:latin typeface="Gill Sans SemiBold"/>
                <a:ea typeface="Gill Sans SemiBold"/>
                <a:cs typeface="Gill Sans SemiBold"/>
                <a:sym typeface="Gill Sans SemiBold"/>
              </a:defRPr>
            </a:pPr>
            <a:r>
              <a:t>Do kogo w jakiej sprawie? </a:t>
            </a:r>
          </a:p>
          <a:p>
            <a:pPr defTabSz="508254">
              <a:defRPr sz="4089">
                <a:solidFill>
                  <a:schemeClr val="accent5"/>
                </a:solidFill>
                <a:latin typeface="Gill Sans"/>
                <a:ea typeface="Gill Sans"/>
                <a:cs typeface="Gill Sans"/>
                <a:sym typeface="Gill Sans"/>
              </a:defRPr>
            </a:pPr>
            <a:r>
              <a:t>prawa studenta, program studiów, IOS, powtarzanie etapu,</a:t>
            </a:r>
          </a:p>
          <a:p>
            <a:pPr defTabSz="508254">
              <a:defRPr sz="4089">
                <a:solidFill>
                  <a:schemeClr val="accent5"/>
                </a:solidFill>
                <a:latin typeface="Gill Sans"/>
                <a:ea typeface="Gill Sans"/>
                <a:cs typeface="Gill Sans"/>
                <a:sym typeface="Gill Sans"/>
              </a:defRPr>
            </a:pPr>
            <a:r>
              <a:t>Regulamin Studiów etc.</a:t>
            </a:r>
          </a:p>
        </p:txBody>
      </p:sp>
      <p:sp>
        <p:nvSpPr>
          <p:cNvPr id="188" name="Shape 188"/>
          <p:cNvSpPr/>
          <p:nvPr>
            <p:ph type="body" idx="1"/>
          </p:nvPr>
        </p:nvSpPr>
        <p:spPr>
          <a:xfrm>
            <a:off x="669726" y="2609850"/>
            <a:ext cx="11665348" cy="6286500"/>
          </a:xfrm>
          <a:prstGeom prst="rect">
            <a:avLst/>
          </a:prstGeom>
        </p:spPr>
        <p:txBody>
          <a:bodyPr/>
          <a:lstStyle/>
          <a:p>
            <a:pPr marL="444499" indent="-444499" algn="just">
              <a:spcBef>
                <a:spcPts val="3000"/>
              </a:spcBef>
              <a:defRPr sz="4200">
                <a:latin typeface="Gill Sans"/>
                <a:ea typeface="Gill Sans"/>
                <a:cs typeface="Gill Sans"/>
                <a:sym typeface="Gill Sans"/>
              </a:defRPr>
            </a:pPr>
            <a:r>
              <a:t>Dyrektor ds. kształcenia - dr Ewa Guz;</a:t>
            </a:r>
          </a:p>
          <a:p>
            <a:pPr marL="444499" indent="-444499" algn="just">
              <a:spcBef>
                <a:spcPts val="3000"/>
              </a:spcBef>
              <a:defRPr sz="4200">
                <a:latin typeface="Gill Sans"/>
                <a:ea typeface="Gill Sans"/>
                <a:cs typeface="Gill Sans"/>
                <a:sym typeface="Gill Sans"/>
              </a:defRPr>
            </a:pPr>
            <a:r>
              <a:t>Kierownik Studiów - dr Jacek Romaniuk;</a:t>
            </a:r>
          </a:p>
          <a:p>
            <a:pPr marL="444499" indent="-444499" algn="just">
              <a:spcBef>
                <a:spcPts val="3000"/>
              </a:spcBef>
              <a:defRPr sz="4200">
                <a:solidFill>
                  <a:schemeClr val="accent5"/>
                </a:solidFill>
                <a:latin typeface="Gill Sans"/>
                <a:ea typeface="Gill Sans"/>
                <a:cs typeface="Gill Sans"/>
                <a:sym typeface="Gill Sans"/>
              </a:defRPr>
            </a:pPr>
            <a:r>
              <a:t>kontakt drogą mailową lub podczas indywidualnych konsultacji dla studentów;</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346802" y="-29634"/>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Korespondencja drogą elektroniczną</a:t>
            </a:r>
          </a:p>
        </p:txBody>
      </p:sp>
      <p:sp>
        <p:nvSpPr>
          <p:cNvPr id="191" name="Shape 191"/>
          <p:cNvSpPr/>
          <p:nvPr>
            <p:ph type="body" idx="1"/>
          </p:nvPr>
        </p:nvSpPr>
        <p:spPr>
          <a:xfrm>
            <a:off x="669726" y="2017183"/>
            <a:ext cx="11665348" cy="7206193"/>
          </a:xfrm>
          <a:prstGeom prst="rect">
            <a:avLst/>
          </a:prstGeom>
        </p:spPr>
        <p:txBody>
          <a:bodyPr/>
          <a:lstStyle/>
          <a:p>
            <a:pPr marL="391159" indent="-391159" algn="just" defTabSz="514095">
              <a:spcBef>
                <a:spcPts val="2600"/>
              </a:spcBef>
              <a:defRPr sz="3696">
                <a:latin typeface="Gill Sans"/>
                <a:ea typeface="Gill Sans"/>
                <a:cs typeface="Gill Sans"/>
                <a:sym typeface="Gill Sans"/>
              </a:defRPr>
            </a:pPr>
            <a:r>
              <a:t>Nawiązując kontakt mailowy z wykładowcą/opiekunem/kierownikiem/dyrektorem/pracownikiem sekretariatu student:</a:t>
            </a:r>
          </a:p>
          <a:p>
            <a:pPr marL="1084072" indent="-391159" algn="just" defTabSz="514095">
              <a:spcBef>
                <a:spcPts val="2600"/>
              </a:spcBef>
              <a:defRPr sz="3168">
                <a:solidFill>
                  <a:schemeClr val="accent5"/>
                </a:solidFill>
                <a:latin typeface="Gill Sans"/>
                <a:ea typeface="Gill Sans"/>
                <a:cs typeface="Gill Sans"/>
                <a:sym typeface="Gill Sans"/>
              </a:defRPr>
            </a:pPr>
            <a:r>
              <a:t>używa tylko i wyłącznie konta studenckiego (czyli w domenie student.uw.edu.pl);</a:t>
            </a:r>
          </a:p>
          <a:p>
            <a:pPr marL="1084072" indent="-391159" algn="just" defTabSz="514095">
              <a:spcBef>
                <a:spcPts val="2600"/>
              </a:spcBef>
              <a:defRPr sz="3168">
                <a:solidFill>
                  <a:schemeClr val="accent5"/>
                </a:solidFill>
                <a:latin typeface="Gill Sans"/>
                <a:ea typeface="Gill Sans"/>
                <a:cs typeface="Gill Sans"/>
                <a:sym typeface="Gill Sans"/>
              </a:defRPr>
            </a:pPr>
            <a:r>
              <a:t>podpisuje się imieniem i nazwiskiem i podaje informacje o roku i stopniu studiów oraz drugiej specjalności;</a:t>
            </a:r>
          </a:p>
          <a:p>
            <a:pPr marL="1084072" indent="-391159" algn="just" defTabSz="514095">
              <a:spcBef>
                <a:spcPts val="2600"/>
              </a:spcBef>
              <a:defRPr sz="3168">
                <a:solidFill>
                  <a:schemeClr val="accent5"/>
                </a:solidFill>
                <a:latin typeface="Gill Sans"/>
                <a:ea typeface="Gill Sans"/>
                <a:cs typeface="Gill Sans"/>
                <a:sym typeface="Gill Sans"/>
              </a:defRPr>
            </a:pPr>
            <a:r>
              <a:t>zachowuje formalny ton wypowiedzi, przedstawia stan faktyczny  i podaje wszystkie potrzebne informacje;</a:t>
            </a:r>
          </a:p>
          <a:p>
            <a:pPr marL="1084072" indent="-391159" algn="just" defTabSz="514095">
              <a:spcBef>
                <a:spcPts val="2600"/>
              </a:spcBef>
              <a:defRPr sz="3168">
                <a:solidFill>
                  <a:schemeClr val="accent5"/>
                </a:solidFill>
                <a:latin typeface="Gill Sans"/>
                <a:ea typeface="Gill Sans"/>
                <a:cs typeface="Gill Sans"/>
                <a:sym typeface="Gill Sans"/>
              </a:defRPr>
            </a:pPr>
            <a:r>
              <a:t>!!! wiadomości z kont prywatnych lub/i niepodpisane i bez informacji o roku i specjalności mogą zostać nierozpoznane i pozostać bez odpowiedzi;</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346802" y="-12700"/>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3900">
                <a:solidFill>
                  <a:schemeClr val="accent5"/>
                </a:solidFill>
                <a:latin typeface="Gill Sans"/>
                <a:ea typeface="Gill Sans"/>
                <a:cs typeface="Gill Sans"/>
                <a:sym typeface="Gill Sans"/>
              </a:defRPr>
            </a:pPr>
            <a:r>
              <a:t>zakładka Student/Ważne osoby</a:t>
            </a:r>
          </a:p>
        </p:txBody>
      </p:sp>
      <p:sp>
        <p:nvSpPr>
          <p:cNvPr id="194" name="Shape 194"/>
          <p:cNvSpPr/>
          <p:nvPr>
            <p:ph type="body" sz="half" idx="1"/>
          </p:nvPr>
        </p:nvSpPr>
        <p:spPr>
          <a:xfrm>
            <a:off x="788259" y="1121965"/>
            <a:ext cx="5786174" cy="7956485"/>
          </a:xfrm>
          <a:prstGeom prst="rect">
            <a:avLst/>
          </a:prstGeom>
        </p:spPr>
        <p:txBody>
          <a:bodyPr/>
          <a:lstStyle/>
          <a:p>
            <a:pPr marL="0" indent="0" defTabSz="457200">
              <a:spcBef>
                <a:spcPts val="600"/>
              </a:spcBef>
              <a:buSzTx/>
              <a:buNone/>
              <a:defRPr b="1" sz="2100">
                <a:uFill>
                  <a:solidFill>
                    <a:srgbClr val="000000"/>
                  </a:solidFill>
                </a:uFill>
                <a:latin typeface="Helvetica"/>
                <a:ea typeface="Helvetica"/>
                <a:cs typeface="Helvetica"/>
                <a:sym typeface="Helvetica"/>
              </a:defRPr>
            </a:pPr>
            <a:r>
              <a:t>Dyrektor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Danuta  Romaniuk</a:t>
            </a:r>
          </a:p>
          <a:p>
            <a:pPr marL="0" indent="0" defTabSz="457200">
              <a:spcBef>
                <a:spcPts val="600"/>
              </a:spcBef>
              <a:buSzTx/>
              <a:buNone/>
              <a:defRPr b="1" sz="2100">
                <a:uFill>
                  <a:solidFill>
                    <a:srgbClr val="000000"/>
                  </a:solidFill>
                </a:uFill>
                <a:latin typeface="Helvetica"/>
                <a:ea typeface="Helvetica"/>
                <a:cs typeface="Helvetica"/>
                <a:sym typeface="Helvetica"/>
              </a:defRPr>
            </a:pPr>
            <a:r>
              <a:t>Zastępca dyrektora CKNJOiEE:</a:t>
            </a:r>
          </a:p>
          <a:p>
            <a:pPr marL="0" indent="0" defTabSz="457200">
              <a:spcBef>
                <a:spcPts val="600"/>
              </a:spcBef>
              <a:buSzTx/>
              <a:buNone/>
              <a:defRPr sz="2100">
                <a:uFill>
                  <a:solidFill>
                    <a:srgbClr val="000000"/>
                  </a:solidFill>
                </a:uFill>
                <a:latin typeface="Helvetica"/>
                <a:ea typeface="Helvetica"/>
                <a:cs typeface="Helvetica"/>
                <a:sym typeface="Helvetica"/>
              </a:defRPr>
            </a:pPr>
            <a:r>
              <a:t>	dr Agnieszka Sochal</a:t>
            </a:r>
          </a:p>
          <a:p>
            <a:pPr marL="0" indent="0" defTabSz="457200">
              <a:spcBef>
                <a:spcPts val="600"/>
              </a:spcBef>
              <a:buSzTx/>
              <a:buNone/>
              <a:defRPr sz="2100">
                <a:uFill>
                  <a:solidFill>
                    <a:srgbClr val="000000"/>
                  </a:solidFill>
                </a:uFill>
                <a:latin typeface="Helvetica"/>
                <a:ea typeface="Helvetica"/>
                <a:cs typeface="Helvetica"/>
                <a:sym typeface="Helvetica"/>
              </a:defRPr>
            </a:pPr>
            <a:r>
              <a:rPr b="1"/>
              <a:t>Opiekunowie lat:</a:t>
            </a:r>
            <a:endParaRPr b="1"/>
          </a:p>
          <a:p>
            <a:pPr marL="0" indent="0" defTabSz="457200">
              <a:spcBef>
                <a:spcPts val="600"/>
              </a:spcBef>
              <a:buSzTx/>
              <a:buNone/>
              <a:defRPr sz="2100">
                <a:uFill>
                  <a:solidFill>
                    <a:srgbClr val="000000"/>
                  </a:solidFill>
                </a:uFill>
                <a:latin typeface="Helvetica"/>
                <a:ea typeface="Helvetica"/>
                <a:cs typeface="Helvetica"/>
                <a:sym typeface="Helvetica"/>
              </a:defRPr>
            </a:pPr>
            <a:r>
              <a:t>studia 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mgr Joanna Fituła</a:t>
            </a:r>
          </a:p>
          <a:p>
            <a:pPr marL="0" indent="0" defTabSz="457200">
              <a:spcBef>
                <a:spcPts val="600"/>
              </a:spcBef>
              <a:buSzTx/>
              <a:buNone/>
              <a:defRPr sz="2100">
                <a:uFill>
                  <a:solidFill>
                    <a:srgbClr val="000000"/>
                  </a:solidFill>
                </a:uFill>
                <a:latin typeface="Helvetica"/>
                <a:ea typeface="Helvetica"/>
                <a:cs typeface="Helvetica"/>
                <a:sym typeface="Helvetica"/>
              </a:defRPr>
            </a:pPr>
            <a:r>
              <a:t>	II rok - mgr Monika Malinowska</a:t>
            </a:r>
          </a:p>
          <a:p>
            <a:pPr marL="0" indent="0" defTabSz="457200">
              <a:spcBef>
                <a:spcPts val="600"/>
              </a:spcBef>
              <a:buSzTx/>
              <a:buNone/>
              <a:defRPr sz="2100">
                <a:uFill>
                  <a:solidFill>
                    <a:srgbClr val="000000"/>
                  </a:solidFill>
                </a:uFill>
                <a:latin typeface="Helvetica"/>
                <a:ea typeface="Helvetica"/>
                <a:cs typeface="Helvetica"/>
                <a:sym typeface="Helvetica"/>
              </a:defRPr>
            </a:pPr>
            <a:r>
              <a:t>	III rok - dr Jacek Romaniuk</a:t>
            </a:r>
          </a:p>
          <a:p>
            <a:pPr marL="0" indent="0" defTabSz="457200">
              <a:spcBef>
                <a:spcPts val="600"/>
              </a:spcBef>
              <a:buSzTx/>
              <a:buNone/>
              <a:defRPr sz="2100">
                <a:uFill>
                  <a:solidFill>
                    <a:srgbClr val="000000"/>
                  </a:solidFill>
                </a:uFill>
                <a:latin typeface="Helvetica"/>
                <a:ea typeface="Helvetica"/>
                <a:cs typeface="Helvetica"/>
                <a:sym typeface="Helvetica"/>
              </a:defRPr>
            </a:pPr>
            <a:r>
              <a:t>studia II stopnia</a:t>
            </a:r>
          </a:p>
          <a:p>
            <a:pPr marL="0" indent="0" defTabSz="457200">
              <a:spcBef>
                <a:spcPts val="600"/>
              </a:spcBef>
              <a:buSzTx/>
              <a:buNone/>
              <a:defRPr sz="2100">
                <a:uFill>
                  <a:solidFill>
                    <a:srgbClr val="000000"/>
                  </a:solidFill>
                </a:uFill>
                <a:latin typeface="Helvetica"/>
                <a:ea typeface="Helvetica"/>
                <a:cs typeface="Helvetica"/>
                <a:sym typeface="Helvetica"/>
              </a:defRPr>
            </a:pPr>
            <a:r>
              <a:t>	I rok  - dr Michał Kuźmicki</a:t>
            </a:r>
          </a:p>
          <a:p>
            <a:pPr marL="0" indent="0" defTabSz="457200">
              <a:spcBef>
                <a:spcPts val="600"/>
              </a:spcBef>
              <a:buSzTx/>
              <a:buNone/>
              <a:defRPr sz="2100">
                <a:uFill>
                  <a:solidFill>
                    <a:srgbClr val="000000"/>
                  </a:solidFill>
                </a:uFill>
                <a:latin typeface="Helvetica"/>
                <a:ea typeface="Helvetica"/>
                <a:cs typeface="Helvetica"/>
                <a:sym typeface="Helvetica"/>
              </a:defRPr>
            </a:pPr>
            <a:r>
              <a:t>	II rok - dr Stephen Davies</a:t>
            </a:r>
          </a:p>
        </p:txBody>
      </p:sp>
      <p:sp>
        <p:nvSpPr>
          <p:cNvPr id="195" name="Shape 195"/>
          <p:cNvSpPr/>
          <p:nvPr/>
        </p:nvSpPr>
        <p:spPr>
          <a:xfrm>
            <a:off x="6375928" y="1778628"/>
            <a:ext cx="6112339" cy="66431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spcBef>
                <a:spcPts val="600"/>
              </a:spcBef>
              <a:defRPr sz="2100">
                <a:uFill>
                  <a:solidFill>
                    <a:srgbClr val="000000"/>
                  </a:solidFill>
                </a:uFill>
                <a:latin typeface="Helvetica"/>
                <a:ea typeface="Helvetica"/>
                <a:cs typeface="Helvetica"/>
                <a:sym typeface="Helvetica"/>
              </a:defRPr>
            </a:pPr>
            <a:r>
              <a:rPr b="1"/>
              <a:t>Koordynatorzy mobilności </a:t>
            </a:r>
            <a:r>
              <a:t>(wymiana studencka Erasmus):</a:t>
            </a:r>
            <a:endParaRPr b="1"/>
          </a:p>
          <a:p>
            <a:pPr algn="l" defTabSz="457200">
              <a:spcBef>
                <a:spcPts val="600"/>
              </a:spcBef>
              <a:defRPr sz="2100">
                <a:uFill>
                  <a:solidFill>
                    <a:srgbClr val="000000"/>
                  </a:solidFill>
                </a:uFill>
                <a:latin typeface="Helvetica"/>
                <a:ea typeface="Helvetica"/>
                <a:cs typeface="Helvetica"/>
                <a:sym typeface="Helvetica"/>
              </a:defRPr>
            </a:pPr>
            <a:r>
              <a:t>	dr Danuta Romaniuk </a:t>
            </a:r>
          </a:p>
          <a:p>
            <a:pPr algn="l" defTabSz="457200">
              <a:spcBef>
                <a:spcPts val="600"/>
              </a:spcBef>
              <a:defRPr sz="2100">
                <a:uFill>
                  <a:solidFill>
                    <a:srgbClr val="000000"/>
                  </a:solidFill>
                </a:uFill>
                <a:latin typeface="Helvetica"/>
                <a:ea typeface="Helvetica"/>
                <a:cs typeface="Helvetica"/>
                <a:sym typeface="Helvetica"/>
              </a:defRPr>
            </a:pPr>
            <a:r>
              <a:t>	dr Agnieszka Sochal</a:t>
            </a:r>
          </a:p>
          <a:p>
            <a:pPr algn="l" defTabSz="457200">
              <a:spcBef>
                <a:spcPts val="600"/>
              </a:spcBef>
              <a:defRPr sz="2100">
                <a:uFill>
                  <a:solidFill>
                    <a:srgbClr val="000000"/>
                  </a:solidFill>
                </a:uFill>
                <a:latin typeface="Helvetica"/>
                <a:ea typeface="Helvetica"/>
                <a:cs typeface="Helvetica"/>
                <a:sym typeface="Helvetica"/>
              </a:defRPr>
            </a:pPr>
            <a:r>
              <a:t>	mgr Janina Zielińska</a:t>
            </a:r>
          </a:p>
          <a:p>
            <a:pPr algn="l" defTabSz="457200">
              <a:spcBef>
                <a:spcPts val="600"/>
              </a:spcBef>
              <a:defRPr sz="2100">
                <a:uFill>
                  <a:solidFill>
                    <a:srgbClr val="000000"/>
                  </a:solidFill>
                </a:uFill>
                <a:latin typeface="Helvetica"/>
                <a:ea typeface="Helvetica"/>
                <a:cs typeface="Helvetica"/>
                <a:sym typeface="Helvetica"/>
              </a:defRPr>
            </a:pPr>
            <a:r>
              <a:rPr b="1"/>
              <a:t>Koordynatorzy seminariów:</a:t>
            </a:r>
            <a:endParaRPr b="1"/>
          </a:p>
          <a:p>
            <a:pPr lvl="1" indent="955963" algn="l" defTabSz="457200">
              <a:spcBef>
                <a:spcPts val="600"/>
              </a:spcBef>
              <a:defRPr sz="2100">
                <a:uFill>
                  <a:solidFill>
                    <a:srgbClr val="000000"/>
                  </a:solidFill>
                </a:uFill>
                <a:latin typeface="Helvetica"/>
                <a:ea typeface="Helvetica"/>
                <a:cs typeface="Helvetica"/>
                <a:sym typeface="Helvetica"/>
              </a:defRPr>
            </a:pPr>
            <a:r>
              <a:t>studia I stopnia - dr Ewa Guz</a:t>
            </a:r>
          </a:p>
          <a:p>
            <a:pPr lvl="1" indent="955963" algn="l" defTabSz="457200">
              <a:spcBef>
                <a:spcPts val="600"/>
              </a:spcBef>
              <a:defRPr sz="2100">
                <a:uFill>
                  <a:solidFill>
                    <a:srgbClr val="000000"/>
                  </a:solidFill>
                </a:uFill>
                <a:latin typeface="Helvetica"/>
                <a:ea typeface="Helvetica"/>
                <a:cs typeface="Helvetica"/>
                <a:sym typeface="Helvetica"/>
              </a:defRPr>
            </a:pPr>
            <a:r>
              <a:t>studia II stopnia - prof. ucz. dr hab. Joanna Nijakowska</a:t>
            </a:r>
          </a:p>
          <a:p>
            <a:pPr algn="l" defTabSz="457200">
              <a:spcBef>
                <a:spcPts val="600"/>
              </a:spcBef>
              <a:defRPr b="1" sz="2100">
                <a:uFill>
                  <a:solidFill>
                    <a:srgbClr val="000000"/>
                  </a:solidFill>
                </a:uFill>
                <a:latin typeface="Helvetica"/>
                <a:ea typeface="Helvetica"/>
                <a:cs typeface="Helvetica"/>
                <a:sym typeface="Helvetica"/>
              </a:defRPr>
            </a:pPr>
            <a:r>
              <a:t>Koordynator lektoratów:</a:t>
            </a:r>
          </a:p>
          <a:p>
            <a:pPr lvl="1" indent="914400" algn="l" defTabSz="457200">
              <a:spcBef>
                <a:spcPts val="600"/>
              </a:spcBef>
              <a:defRPr sz="2100">
                <a:uFill>
                  <a:solidFill>
                    <a:srgbClr val="000000"/>
                  </a:solidFill>
                </a:uFill>
                <a:latin typeface="Helvetica"/>
                <a:ea typeface="Helvetica"/>
                <a:cs typeface="Helvetica"/>
                <a:sym typeface="Helvetica"/>
              </a:defRPr>
            </a:pPr>
            <a:r>
              <a:t>mgr Anna Żarnotal</a:t>
            </a:r>
          </a:p>
          <a:p>
            <a:pPr algn="l" defTabSz="457200">
              <a:spcBef>
                <a:spcPts val="600"/>
              </a:spcBef>
              <a:defRPr b="1" sz="2100">
                <a:uFill>
                  <a:solidFill>
                    <a:srgbClr val="000000"/>
                  </a:solidFill>
                </a:uFill>
                <a:latin typeface="Helvetica"/>
                <a:ea typeface="Helvetica"/>
                <a:cs typeface="Helvetica"/>
                <a:sym typeface="Helvetica"/>
              </a:defRPr>
            </a:pPr>
            <a:r>
              <a:t>Koordynator wykładów ogólnoakademickich tzw. OGUNów:</a:t>
            </a:r>
          </a:p>
          <a:p>
            <a:pPr lvl="1" indent="914400" algn="l" defTabSz="457200">
              <a:spcBef>
                <a:spcPts val="600"/>
              </a:spcBef>
              <a:defRPr sz="2100">
                <a:uFill>
                  <a:solidFill>
                    <a:srgbClr val="000000"/>
                  </a:solidFill>
                </a:uFill>
                <a:latin typeface="Helvetica"/>
                <a:ea typeface="Helvetica"/>
                <a:cs typeface="Helvetica"/>
                <a:sym typeface="Helvetica"/>
              </a:defRPr>
            </a:pPr>
            <a:r>
              <a:t>dr Emilia Królak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346802" y="-148167"/>
            <a:ext cx="12311196" cy="2159001"/>
          </a:xfrm>
          <a:prstGeom prst="rect">
            <a:avLst/>
          </a:prstGeom>
        </p:spPr>
        <p:txBody>
          <a:bodyPr/>
          <a:lstStyle/>
          <a:p>
            <a:pPr>
              <a:defRPr sz="4700">
                <a:latin typeface="Gill Sans SemiBold"/>
                <a:ea typeface="Gill Sans SemiBold"/>
                <a:cs typeface="Gill Sans SemiBold"/>
                <a:sym typeface="Gill Sans SemiBold"/>
              </a:defRPr>
            </a:pPr>
            <a:r>
              <a:t>Inne ważne funkcje w CKNJOiEE</a:t>
            </a:r>
          </a:p>
          <a:p>
            <a:pPr>
              <a:defRPr sz="4700">
                <a:solidFill>
                  <a:schemeClr val="accent5"/>
                </a:solidFill>
                <a:latin typeface="Gill Sans SemiBold"/>
                <a:ea typeface="Gill Sans SemiBold"/>
                <a:cs typeface="Gill Sans SemiBold"/>
                <a:sym typeface="Gill Sans SemiBold"/>
              </a:defRPr>
            </a:pPr>
            <a:r>
              <a:t>praktyki nauczycielskie</a:t>
            </a:r>
          </a:p>
        </p:txBody>
      </p:sp>
      <p:sp>
        <p:nvSpPr>
          <p:cNvPr id="198" name="Shape 198"/>
          <p:cNvSpPr/>
          <p:nvPr>
            <p:ph type="body" sz="half" idx="1"/>
          </p:nvPr>
        </p:nvSpPr>
        <p:spPr>
          <a:xfrm>
            <a:off x="534259" y="2002663"/>
            <a:ext cx="6131191" cy="7500873"/>
          </a:xfrm>
          <a:prstGeom prst="rect">
            <a:avLst/>
          </a:prstGeom>
        </p:spPr>
        <p:txBody>
          <a:bodyPr/>
          <a:lstStyle/>
          <a:p>
            <a:pPr marL="0" indent="0" defTabSz="457200">
              <a:spcBef>
                <a:spcPts val="1200"/>
              </a:spcBef>
              <a:buSzTx/>
              <a:buNone/>
              <a:defRPr sz="2600">
                <a:uFill>
                  <a:solidFill>
                    <a:srgbClr val="000000"/>
                  </a:solidFill>
                </a:uFill>
                <a:latin typeface="Gill Sans SemiBold"/>
                <a:ea typeface="Gill Sans SemiBold"/>
                <a:cs typeface="Gill Sans SemiBold"/>
                <a:sym typeface="Gill Sans SemiBold"/>
              </a:defRPr>
            </a:pPr>
            <a:r>
              <a:t>Kierownik praktyk:</a:t>
            </a:r>
          </a:p>
          <a:p>
            <a:pPr marL="0" indent="0" defTabSz="457200">
              <a:spcBef>
                <a:spcPts val="1200"/>
              </a:spcBef>
              <a:buSzTx/>
              <a:buNone/>
              <a:defRPr sz="2600">
                <a:uFill>
                  <a:solidFill>
                    <a:srgbClr val="000000"/>
                  </a:solidFill>
                </a:uFill>
                <a:latin typeface="Gill Sans"/>
                <a:ea typeface="Gill Sans"/>
                <a:cs typeface="Gill Sans"/>
                <a:sym typeface="Gill Sans"/>
              </a:defRPr>
            </a:pPr>
            <a:r>
              <a:t>	dr Magdalena Junkieles</a:t>
            </a:r>
          </a:p>
          <a:p>
            <a:pPr marL="0" indent="0" defTabSz="457200">
              <a:spcBef>
                <a:spcPts val="1200"/>
              </a:spcBef>
              <a:buSzTx/>
              <a:buNone/>
              <a:defRPr sz="2600">
                <a:uFill>
                  <a:solidFill>
                    <a:srgbClr val="000000"/>
                  </a:solidFill>
                </a:uFill>
                <a:latin typeface="Gill Sans SemiBold"/>
                <a:ea typeface="Gill Sans SemiBold"/>
                <a:cs typeface="Gill Sans SemiBold"/>
                <a:sym typeface="Gill Sans SemiBold"/>
              </a:defRPr>
            </a:pPr>
            <a:r>
              <a:t>Opiekunowie praktyk:</a:t>
            </a:r>
          </a:p>
          <a:p>
            <a:pPr marL="0" indent="0" defTabSz="457200">
              <a:spcBef>
                <a:spcPts val="1200"/>
              </a:spcBef>
              <a:buSzTx/>
              <a:buNone/>
              <a:defRPr sz="2600">
                <a:uFill>
                  <a:solidFill>
                    <a:srgbClr val="000000"/>
                  </a:solidFill>
                </a:uFill>
                <a:latin typeface="Gill Sans SemiBold"/>
                <a:ea typeface="Gill Sans SemiBold"/>
                <a:cs typeface="Gill Sans SemiBold"/>
                <a:sym typeface="Gill Sans SemiBold"/>
              </a:defRPr>
            </a:pPr>
            <a:r>
              <a:t>specjalność główna język angielski </a:t>
            </a:r>
          </a:p>
          <a:p>
            <a:pPr marL="0" indent="0" defTabSz="457200">
              <a:spcBef>
                <a:spcPts val="0"/>
              </a:spcBef>
              <a:buSzTx/>
              <a:buNone/>
              <a:defRPr sz="2600">
                <a:uFill>
                  <a:solidFill>
                    <a:srgbClr val="000000"/>
                  </a:solidFill>
                </a:uFill>
                <a:latin typeface="Gill Sans"/>
                <a:ea typeface="Gill Sans"/>
                <a:cs typeface="Gill Sans"/>
                <a:sym typeface="Gill Sans"/>
              </a:defRPr>
            </a:pPr>
            <a:r>
              <a:t>studia I stopnia</a:t>
            </a:r>
          </a:p>
          <a:p>
            <a:pPr marL="0" indent="0" defTabSz="457200">
              <a:spcBef>
                <a:spcPts val="0"/>
              </a:spcBef>
              <a:buSzTx/>
              <a:buNone/>
              <a:defRPr sz="2600">
                <a:uFill>
                  <a:solidFill>
                    <a:srgbClr val="000000"/>
                  </a:solidFill>
                </a:uFill>
                <a:latin typeface="Gill Sans"/>
                <a:ea typeface="Gill Sans"/>
                <a:cs typeface="Gill Sans"/>
                <a:sym typeface="Gill Sans"/>
              </a:defRPr>
            </a:pPr>
            <a:r>
              <a:t>	I rok - mgr Małgorzata Kolera</a:t>
            </a:r>
          </a:p>
          <a:p>
            <a:pPr marL="0" indent="0" defTabSz="457200">
              <a:spcBef>
                <a:spcPts val="0"/>
              </a:spcBef>
              <a:buSzTx/>
              <a:buNone/>
              <a:defRPr sz="2600">
                <a:uFill>
                  <a:solidFill>
                    <a:srgbClr val="000000"/>
                  </a:solidFill>
                </a:uFill>
                <a:latin typeface="Gill Sans"/>
                <a:ea typeface="Gill Sans"/>
                <a:cs typeface="Gill Sans"/>
                <a:sym typeface="Gill Sans"/>
              </a:defRPr>
            </a:pPr>
            <a:r>
              <a:t>	II rok - mgr Anna Walewska</a:t>
            </a:r>
          </a:p>
          <a:p>
            <a:pPr marL="0" indent="0" defTabSz="457200">
              <a:spcBef>
                <a:spcPts val="0"/>
              </a:spcBef>
              <a:buSzTx/>
              <a:buNone/>
              <a:defRPr sz="2600">
                <a:uFill>
                  <a:solidFill>
                    <a:srgbClr val="000000"/>
                  </a:solidFill>
                </a:uFill>
                <a:latin typeface="Gill Sans"/>
                <a:ea typeface="Gill Sans"/>
                <a:cs typeface="Gill Sans"/>
                <a:sym typeface="Gill Sans"/>
              </a:defRPr>
            </a:pPr>
            <a:r>
              <a:t>	III rok - mgr Joanna Fituła</a:t>
            </a:r>
          </a:p>
          <a:p>
            <a:pPr marL="0" indent="0" defTabSz="457200">
              <a:spcBef>
                <a:spcPts val="0"/>
              </a:spcBef>
              <a:buSzTx/>
              <a:buNone/>
              <a:defRPr sz="2600">
                <a:uFill>
                  <a:solidFill>
                    <a:srgbClr val="000000"/>
                  </a:solidFill>
                </a:uFill>
                <a:latin typeface="Gill Sans"/>
                <a:ea typeface="Gill Sans"/>
                <a:cs typeface="Gill Sans"/>
                <a:sym typeface="Gill Sans"/>
              </a:defRPr>
            </a:pPr>
            <a:r>
              <a:t>studia II stopnia</a:t>
            </a:r>
          </a:p>
          <a:p>
            <a:pPr marL="0" indent="0" defTabSz="457200">
              <a:spcBef>
                <a:spcPts val="0"/>
              </a:spcBef>
              <a:buSzTx/>
              <a:buNone/>
              <a:defRPr sz="2600">
                <a:uFill>
                  <a:solidFill>
                    <a:srgbClr val="000000"/>
                  </a:solidFill>
                </a:uFill>
                <a:latin typeface="Gill Sans"/>
                <a:ea typeface="Gill Sans"/>
                <a:cs typeface="Gill Sans"/>
                <a:sym typeface="Gill Sans"/>
              </a:defRPr>
            </a:pPr>
            <a:r>
              <a:t>	I rok  - dr Magdalena Junkieles/</a:t>
            </a:r>
          </a:p>
          <a:p>
            <a:pPr lvl="1" marL="0" indent="1080654" defTabSz="457200">
              <a:spcBef>
                <a:spcPts val="0"/>
              </a:spcBef>
              <a:buSzTx/>
              <a:buNone/>
              <a:defRPr sz="2600">
                <a:uFill>
                  <a:solidFill>
                    <a:srgbClr val="000000"/>
                  </a:solidFill>
                </a:uFill>
                <a:latin typeface="Gill Sans"/>
                <a:ea typeface="Gill Sans"/>
                <a:cs typeface="Gill Sans"/>
                <a:sym typeface="Gill Sans"/>
              </a:defRPr>
            </a:pPr>
            <a:r>
              <a:t>mgr Elżbieta Laskowska</a:t>
            </a:r>
          </a:p>
          <a:p>
            <a:pPr marL="0" indent="0" defTabSz="457200">
              <a:spcBef>
                <a:spcPts val="0"/>
              </a:spcBef>
              <a:buSzTx/>
              <a:buNone/>
              <a:defRPr sz="2600">
                <a:uFill>
                  <a:solidFill>
                    <a:srgbClr val="000000"/>
                  </a:solidFill>
                </a:uFill>
                <a:latin typeface="Gill Sans"/>
                <a:ea typeface="Gill Sans"/>
                <a:cs typeface="Gill Sans"/>
                <a:sym typeface="Gill Sans"/>
              </a:defRPr>
            </a:pPr>
            <a:r>
              <a:t>	II rok - dr Magdalena Junkieles/             </a:t>
            </a:r>
          </a:p>
          <a:p>
            <a:pPr lvl="1" marL="0" indent="1080654" defTabSz="457200">
              <a:spcBef>
                <a:spcPts val="0"/>
              </a:spcBef>
              <a:buSzTx/>
              <a:buNone/>
              <a:defRPr sz="2600">
                <a:uFill>
                  <a:solidFill>
                    <a:srgbClr val="000000"/>
                  </a:solidFill>
                </a:uFill>
                <a:latin typeface="Gill Sans"/>
                <a:ea typeface="Gill Sans"/>
                <a:cs typeface="Gill Sans"/>
                <a:sym typeface="Gill Sans"/>
              </a:defRPr>
            </a:pPr>
            <a:r>
              <a:t>mgr Elżbieta Laskowska</a:t>
            </a:r>
          </a:p>
        </p:txBody>
      </p:sp>
      <p:sp>
        <p:nvSpPr>
          <p:cNvPr id="199" name="Shape 199"/>
          <p:cNvSpPr/>
          <p:nvPr/>
        </p:nvSpPr>
        <p:spPr>
          <a:xfrm>
            <a:off x="6689525" y="1273109"/>
            <a:ext cx="6131191" cy="76168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457200">
              <a:spcBef>
                <a:spcPts val="1200"/>
              </a:spcBef>
              <a:defRPr sz="2600">
                <a:uFill>
                  <a:solidFill>
                    <a:srgbClr val="000000"/>
                  </a:solidFill>
                </a:uFill>
                <a:latin typeface="Gill Sans SemiBold"/>
                <a:ea typeface="Gill Sans SemiBold"/>
                <a:cs typeface="Gill Sans SemiBold"/>
                <a:sym typeface="Gill Sans SemiBold"/>
              </a:defRPr>
            </a:pPr>
          </a:p>
          <a:p>
            <a:pPr algn="l" defTabSz="457200">
              <a:spcBef>
                <a:spcPts val="1200"/>
              </a:spcBef>
              <a:defRPr sz="2600">
                <a:uFill>
                  <a:solidFill>
                    <a:srgbClr val="000000"/>
                  </a:solidFill>
                </a:uFill>
                <a:latin typeface="Gill Sans SemiBold"/>
                <a:ea typeface="Gill Sans SemiBold"/>
                <a:cs typeface="Gill Sans SemiBold"/>
                <a:sym typeface="Gill Sans SemiBold"/>
              </a:defRPr>
            </a:pPr>
            <a:r>
              <a:t>specjalność druga język francuski:</a:t>
            </a:r>
          </a:p>
          <a:p>
            <a:pPr algn="l" defTabSz="457200">
              <a:defRPr sz="2600">
                <a:uFill>
                  <a:solidFill>
                    <a:srgbClr val="000000"/>
                  </a:solidFill>
                </a:uFill>
                <a:latin typeface="Gill Sans"/>
                <a:ea typeface="Gill Sans"/>
                <a:cs typeface="Gill Sans"/>
                <a:sym typeface="Gill Sans"/>
              </a:defRPr>
            </a:pPr>
            <a:r>
              <a:t>studia I stopnia	</a:t>
            </a:r>
          </a:p>
          <a:p>
            <a:pPr algn="l" defTabSz="457200">
              <a:defRPr sz="2600">
                <a:uFill>
                  <a:solidFill>
                    <a:srgbClr val="000000"/>
                  </a:solidFill>
                </a:uFill>
                <a:latin typeface="Gill Sans"/>
                <a:ea typeface="Gill Sans"/>
                <a:cs typeface="Gill Sans"/>
                <a:sym typeface="Gill Sans"/>
              </a:defRPr>
            </a:pPr>
            <a:r>
              <a:t>	mgr Małgorzata Chojnacka</a:t>
            </a:r>
          </a:p>
          <a:p>
            <a:pPr algn="l" defTabSz="457200">
              <a:defRPr sz="2600">
                <a:uFill>
                  <a:solidFill>
                    <a:srgbClr val="000000"/>
                  </a:solidFill>
                </a:uFill>
                <a:latin typeface="Gill Sans"/>
                <a:ea typeface="Gill Sans"/>
                <a:cs typeface="Gill Sans"/>
                <a:sym typeface="Gill Sans"/>
              </a:defRPr>
            </a:pPr>
            <a:r>
              <a:t>	mgr Janina Zielińska</a:t>
            </a:r>
          </a:p>
          <a:p>
            <a:pPr algn="l" defTabSz="457200">
              <a:defRPr sz="2600">
                <a:uFill>
                  <a:solidFill>
                    <a:srgbClr val="000000"/>
                  </a:solidFill>
                </a:uFill>
                <a:latin typeface="Gill Sans"/>
                <a:ea typeface="Gill Sans"/>
                <a:cs typeface="Gill Sans"/>
                <a:sym typeface="Gill Sans"/>
              </a:defRPr>
            </a:pPr>
            <a:r>
              <a:t>studia II stopnia</a:t>
            </a:r>
          </a:p>
          <a:p>
            <a:pPr algn="l" defTabSz="457200">
              <a:defRPr sz="2600">
                <a:uFill>
                  <a:solidFill>
                    <a:srgbClr val="000000"/>
                  </a:solidFill>
                </a:uFill>
                <a:latin typeface="Gill Sans"/>
                <a:ea typeface="Gill Sans"/>
                <a:cs typeface="Gill Sans"/>
                <a:sym typeface="Gill Sans"/>
              </a:defRPr>
            </a:pPr>
            <a:r>
              <a:t>	mgr Małgorzata Chojnacka</a:t>
            </a:r>
          </a:p>
          <a:p>
            <a:pPr algn="l" defTabSz="457200">
              <a:spcBef>
                <a:spcPts val="1200"/>
              </a:spcBef>
              <a:defRPr sz="2600">
                <a:uFill>
                  <a:solidFill>
                    <a:srgbClr val="000000"/>
                  </a:solidFill>
                </a:uFill>
                <a:latin typeface="Gill Sans SemiBold"/>
                <a:ea typeface="Gill Sans SemiBold"/>
                <a:cs typeface="Gill Sans SemiBold"/>
                <a:sym typeface="Gill Sans SemiBold"/>
              </a:defRPr>
            </a:pPr>
          </a:p>
          <a:p>
            <a:pPr algn="l" defTabSz="457200">
              <a:spcBef>
                <a:spcPts val="1200"/>
              </a:spcBef>
              <a:defRPr sz="2600">
                <a:uFill>
                  <a:solidFill>
                    <a:srgbClr val="000000"/>
                  </a:solidFill>
                </a:uFill>
                <a:latin typeface="Gill Sans SemiBold"/>
                <a:ea typeface="Gill Sans SemiBold"/>
                <a:cs typeface="Gill Sans SemiBold"/>
                <a:sym typeface="Gill Sans SemiBold"/>
              </a:defRPr>
            </a:pPr>
            <a:r>
              <a:t>specjalność druga język niemiecki:</a:t>
            </a:r>
          </a:p>
          <a:p>
            <a:pPr algn="l" defTabSz="457200">
              <a:defRPr sz="2600">
                <a:uFill>
                  <a:solidFill>
                    <a:srgbClr val="000000"/>
                  </a:solidFill>
                </a:uFill>
                <a:latin typeface="Gill Sans"/>
                <a:ea typeface="Gill Sans"/>
                <a:cs typeface="Gill Sans"/>
                <a:sym typeface="Gill Sans"/>
              </a:defRPr>
            </a:pPr>
            <a:r>
              <a:t>studia I i II stopnia	</a:t>
            </a:r>
          </a:p>
          <a:p>
            <a:pPr algn="l" defTabSz="457200">
              <a:defRPr sz="2600">
                <a:uFill>
                  <a:solidFill>
                    <a:srgbClr val="000000"/>
                  </a:solidFill>
                </a:uFill>
                <a:latin typeface="Gill Sans"/>
                <a:ea typeface="Gill Sans"/>
                <a:cs typeface="Gill Sans"/>
                <a:sym typeface="Gill Sans"/>
              </a:defRPr>
            </a:pPr>
            <a:r>
              <a:t>	dr Przemysław Wolski</a:t>
            </a:r>
          </a:p>
          <a:p>
            <a:pPr algn="l" defTabSz="457200">
              <a:defRPr sz="2600">
                <a:uFill>
                  <a:solidFill>
                    <a:srgbClr val="000000"/>
                  </a:solidFill>
                </a:uFill>
                <a:latin typeface="Gill Sans"/>
                <a:ea typeface="Gill Sans"/>
                <a:cs typeface="Gill Sans"/>
                <a:sym typeface="Gill Sans"/>
              </a:defRPr>
            </a:pPr>
            <a:r>
              <a:t>	dr hab. Katarzyna Nowakowska</a:t>
            </a:r>
          </a:p>
          <a:p>
            <a:pPr algn="l" defTabSz="457200">
              <a:defRPr sz="2600">
                <a:uFill>
                  <a:solidFill>
                    <a:srgbClr val="000000"/>
                  </a:solidFill>
                </a:uFill>
                <a:latin typeface="Gill Sans SemiBold"/>
                <a:ea typeface="Gill Sans SemiBold"/>
                <a:cs typeface="Gill Sans SemiBold"/>
                <a:sym typeface="Gill Sans SemiBold"/>
              </a:defRPr>
            </a:pPr>
            <a:r>
              <a:t>specjalność druga WOS:</a:t>
            </a:r>
          </a:p>
          <a:p>
            <a:pPr algn="l" defTabSz="457200">
              <a:defRPr sz="2600">
                <a:uFill>
                  <a:solidFill>
                    <a:srgbClr val="000000"/>
                  </a:solidFill>
                </a:uFill>
                <a:latin typeface="Gill Sans"/>
                <a:ea typeface="Gill Sans"/>
                <a:cs typeface="Gill Sans"/>
                <a:sym typeface="Gill Sans"/>
              </a:defRPr>
            </a:pPr>
            <a:r>
              <a:t>studia I i II stopnia	</a:t>
            </a:r>
          </a:p>
          <a:p>
            <a:pPr algn="l" defTabSz="457200">
              <a:defRPr sz="2600">
                <a:uFill>
                  <a:solidFill>
                    <a:srgbClr val="000000"/>
                  </a:solidFill>
                </a:uFill>
                <a:latin typeface="Gill Sans"/>
                <a:ea typeface="Gill Sans"/>
                <a:cs typeface="Gill Sans"/>
                <a:sym typeface="Gill Sans"/>
              </a:defRPr>
            </a:pPr>
            <a:r>
              <a:t>	mgr Agata Gołaj</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02" name="Shape 202"/>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i plan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welcome-clipart-black-and-white-4.jpg"/>
          <p:cNvPicPr>
            <a:picLocks noChangeAspect="1"/>
          </p:cNvPicPr>
          <p:nvPr/>
        </p:nvPicPr>
        <p:blipFill>
          <a:blip r:embed="rId2">
            <a:extLst/>
          </a:blip>
          <a:stretch>
            <a:fillRect/>
          </a:stretch>
        </p:blipFill>
        <p:spPr>
          <a:xfrm>
            <a:off x="1171865" y="2829811"/>
            <a:ext cx="11149348" cy="3237376"/>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346802" y="1566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05" name="Shape 205"/>
          <p:cNvSpPr/>
          <p:nvPr>
            <p:ph type="body" sz="quarter" idx="1"/>
          </p:nvPr>
        </p:nvSpPr>
        <p:spPr>
          <a:xfrm>
            <a:off x="669726" y="2220383"/>
            <a:ext cx="11665348" cy="2159001"/>
          </a:xfrm>
          <a:prstGeom prst="rect">
            <a:avLst/>
          </a:prstGeom>
        </p:spPr>
        <p:txBody>
          <a:bodyPr/>
          <a:lstStyle>
            <a:lvl1pPr algn="just">
              <a:spcBef>
                <a:spcPts val="3000"/>
              </a:spcBef>
              <a:defRPr sz="4200" u="sng">
                <a:latin typeface="Gill Sans"/>
                <a:ea typeface="Gill Sans"/>
                <a:cs typeface="Gill Sans"/>
                <a:sym typeface="Gill Sans"/>
                <a:hlinkClick r:id="rId2" invalidUrl="" action="" tgtFrame="" tooltip="" history="1" highlightClick="0" endSnd="0"/>
              </a:defRPr>
            </a:lvl1pPr>
          </a:lstStyle>
          <a:p>
            <a:pPr>
              <a:defRPr u="none"/>
            </a:pPr>
            <a:r>
              <a:rPr u="sng">
                <a:hlinkClick r:id="rId2" invalidUrl="" action="" tgtFrame="" tooltip="" history="1" highlightClick="0" endSnd="0"/>
              </a:rPr>
              <a:t>https://monitor.uw.edu.pl/lists/uchway/attachments/4930/m.2019.186.u.441.pdf</a:t>
            </a:r>
          </a:p>
        </p:txBody>
      </p:sp>
      <p:pic>
        <p:nvPicPr>
          <p:cNvPr id="206" name="Zrzut ekranu 2021-09-26 o 22.44.37.png"/>
          <p:cNvPicPr>
            <a:picLocks noChangeAspect="1"/>
          </p:cNvPicPr>
          <p:nvPr/>
        </p:nvPicPr>
        <p:blipFill>
          <a:blip r:embed="rId3">
            <a:extLst/>
          </a:blip>
          <a:srcRect l="16540" t="10449" r="12123" b="20756"/>
          <a:stretch>
            <a:fillRect/>
          </a:stretch>
        </p:blipFill>
        <p:spPr>
          <a:xfrm>
            <a:off x="2160468" y="4057385"/>
            <a:ext cx="8975170" cy="5409605"/>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346802" y="258233"/>
            <a:ext cx="12311196" cy="2159001"/>
          </a:xfrm>
          <a:prstGeom prst="rect">
            <a:avLst/>
          </a:prstGeom>
        </p:spPr>
        <p:txBody>
          <a:bodyPr/>
          <a:lstStyle>
            <a:lvl1pPr indent="88900">
              <a:spcBef>
                <a:spcPts val="3000"/>
              </a:spcBef>
              <a:defRPr sz="6000">
                <a:latin typeface="Gill Sans"/>
                <a:ea typeface="Gill Sans"/>
                <a:cs typeface="Gill Sans"/>
                <a:sym typeface="Gill Sans"/>
              </a:defRPr>
            </a:lvl1pPr>
          </a:lstStyle>
          <a:p>
            <a:pPr/>
            <a:r>
              <a:t>Regulamin Studiów na UW</a:t>
            </a:r>
          </a:p>
        </p:txBody>
      </p:sp>
      <p:sp>
        <p:nvSpPr>
          <p:cNvPr id="209" name="Shape 209"/>
          <p:cNvSpPr/>
          <p:nvPr>
            <p:ph type="body" idx="1"/>
          </p:nvPr>
        </p:nvSpPr>
        <p:spPr>
          <a:xfrm>
            <a:off x="669726" y="2406650"/>
            <a:ext cx="11665348" cy="6692900"/>
          </a:xfrm>
          <a:prstGeom prst="rect">
            <a:avLst/>
          </a:prstGeom>
        </p:spPr>
        <p:txBody>
          <a:bodyPr/>
          <a:lstStyle/>
          <a:p>
            <a:pPr marL="969772" indent="-408940" algn="just" defTabSz="537463">
              <a:spcBef>
                <a:spcPts val="2700"/>
              </a:spcBef>
              <a:defRPr sz="3864">
                <a:latin typeface="Gill Sans"/>
                <a:ea typeface="Gill Sans"/>
                <a:cs typeface="Gill Sans"/>
                <a:sym typeface="Gill Sans"/>
              </a:defRPr>
            </a:pPr>
            <a:r>
              <a:t>Co zrobić w razie choroby?</a:t>
            </a:r>
          </a:p>
          <a:p>
            <a:pPr marL="969772" indent="-408940" algn="just" defTabSz="537463">
              <a:spcBef>
                <a:spcPts val="2700"/>
              </a:spcBef>
              <a:defRPr sz="3864">
                <a:latin typeface="Gill Sans"/>
                <a:ea typeface="Gill Sans"/>
                <a:cs typeface="Gill Sans"/>
                <a:sym typeface="Gill Sans"/>
              </a:defRPr>
            </a:pPr>
            <a:r>
              <a:t>Czy mogę kontynuować studia jeśli nie zaliczę jednego przedmiotu?</a:t>
            </a:r>
          </a:p>
          <a:p>
            <a:pPr marL="969772" indent="-408940" algn="just" defTabSz="537463">
              <a:spcBef>
                <a:spcPts val="2700"/>
              </a:spcBef>
              <a:defRPr sz="3864">
                <a:latin typeface="Gill Sans"/>
                <a:ea typeface="Gill Sans"/>
                <a:cs typeface="Gill Sans"/>
                <a:sym typeface="Gill Sans"/>
              </a:defRPr>
            </a:pPr>
            <a:r>
              <a:t>Gdzie wpisywane są oceny z przedmiotów?</a:t>
            </a:r>
          </a:p>
          <a:p>
            <a:pPr marL="969772" indent="-408940" algn="just" defTabSz="537463">
              <a:spcBef>
                <a:spcPts val="2700"/>
              </a:spcBef>
              <a:defRPr sz="3864">
                <a:latin typeface="Gill Sans"/>
                <a:ea typeface="Gill Sans"/>
                <a:cs typeface="Gill Sans"/>
                <a:sym typeface="Gill Sans"/>
              </a:defRPr>
            </a:pPr>
            <a:r>
              <a:t>Czy mogę zakwestionować ocenę?</a:t>
            </a:r>
          </a:p>
          <a:p>
            <a:pPr marL="969772" indent="-408940" algn="just" defTabSz="537463">
              <a:spcBef>
                <a:spcPts val="2700"/>
              </a:spcBef>
              <a:defRPr sz="3864">
                <a:latin typeface="Gill Sans"/>
                <a:ea typeface="Gill Sans"/>
                <a:cs typeface="Gill Sans"/>
                <a:sym typeface="Gill Sans"/>
              </a:defRPr>
            </a:pPr>
            <a:r>
              <a:t>Na jakich zasadach mogę powtarzać rok?</a:t>
            </a:r>
          </a:p>
          <a:p>
            <a:pPr marL="969772" indent="-408940" algn="just" defTabSz="537463">
              <a:spcBef>
                <a:spcPts val="2700"/>
              </a:spcBef>
              <a:defRPr sz="3864">
                <a:latin typeface="Gill Sans"/>
                <a:ea typeface="Gill Sans"/>
                <a:cs typeface="Gill Sans"/>
                <a:sym typeface="Gill Sans"/>
              </a:defRPr>
            </a:pPr>
            <a:r>
              <a:t>Ile mogę mieć nieobecności?</a:t>
            </a:r>
          </a:p>
          <a:p>
            <a:pPr marL="969772" indent="-408940" algn="just" defTabSz="537463">
              <a:spcBef>
                <a:spcPts val="2700"/>
              </a:spcBef>
              <a:defRPr sz="3864">
                <a:latin typeface="Gill Sans"/>
                <a:ea typeface="Gill Sans"/>
                <a:cs typeface="Gill Sans"/>
                <a:sym typeface="Gill Sans"/>
              </a:defRPr>
            </a:pPr>
            <a:r>
              <a:t>Co się stanie jeśli nie przyjdę na egzamin?</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Czy mogę kontynuować studia jeśli nie zaliczę jednego przedmiotu?</a:t>
            </a:r>
            <a:r>
              <a:rPr sz="2976"/>
              <a:t> </a:t>
            </a:r>
            <a:r>
              <a:rPr sz="2976">
                <a:solidFill>
                  <a:schemeClr val="accent5"/>
                </a:solidFill>
              </a:rPr>
              <a:t>(§ 38, § 40 - wpis warunkowy)</a:t>
            </a:r>
          </a:p>
          <a:p>
            <a:pPr marL="980313" indent="-413384" algn="just" defTabSz="543305">
              <a:spcBef>
                <a:spcPts val="2700"/>
              </a:spcBef>
              <a:defRPr sz="3906">
                <a:latin typeface="Gill Sans"/>
                <a:ea typeface="Gill Sans"/>
                <a:cs typeface="Gill Sans"/>
                <a:sym typeface="Gill Sans"/>
              </a:defRPr>
            </a:pPr>
            <a:r>
              <a:t>Gdzie wpisywane są oceny z przedmiotów? </a:t>
            </a:r>
            <a:r>
              <a:rPr sz="2976">
                <a:solidFill>
                  <a:schemeClr val="accent5"/>
                </a:solidFill>
              </a:rPr>
              <a:t>(§ 34 ust. 4, informowanie studentów o ocenach)</a:t>
            </a:r>
          </a:p>
          <a:p>
            <a:pPr marL="980313" indent="-413384" algn="just" defTabSz="543305">
              <a:spcBef>
                <a:spcPts val="2700"/>
              </a:spcBef>
              <a:defRPr sz="3906">
                <a:latin typeface="Gill Sans"/>
                <a:ea typeface="Gill Sans"/>
                <a:cs typeface="Gill Sans"/>
                <a:sym typeface="Gill Sans"/>
              </a:defRPr>
            </a:pPr>
            <a:r>
              <a:t>Czy mogę zakwestionować ocenę jaką uzyskałem? </a:t>
            </a:r>
            <a:r>
              <a:rPr sz="2976">
                <a:solidFill>
                  <a:schemeClr val="accent5"/>
                </a:solidFill>
              </a:rPr>
              <a:t>(§ 36, komisyjne sprawdzenie wyników)</a:t>
            </a:r>
            <a:endParaRPr sz="2976"/>
          </a:p>
          <a:p>
            <a:pPr marL="980313" indent="-413384" algn="just" defTabSz="543305">
              <a:spcBef>
                <a:spcPts val="2700"/>
              </a:spcBef>
              <a:defRPr sz="3906">
                <a:latin typeface="Gill Sans"/>
                <a:ea typeface="Gill Sans"/>
                <a:cs typeface="Gill Sans"/>
                <a:sym typeface="Gill Sans"/>
              </a:defRPr>
            </a:pPr>
            <a:r>
              <a:t>Na jakich zasadach mogę powtarzać rok? </a:t>
            </a:r>
            <a:r>
              <a:rPr sz="2976">
                <a:solidFill>
                  <a:schemeClr val="accent5"/>
                </a:solidFill>
              </a:rPr>
              <a:t>(§ 39, skierowanie na powtarzanie)</a:t>
            </a:r>
            <a:endParaRPr>
              <a:solidFill>
                <a:schemeClr val="accent5"/>
              </a:solidFill>
            </a:endParaRPr>
          </a:p>
          <a:p>
            <a:pPr marL="980313" indent="-413384" algn="just" defTabSz="543305">
              <a:spcBef>
                <a:spcPts val="2700"/>
              </a:spcBef>
              <a:defRPr sz="3906">
                <a:latin typeface="Gill Sans"/>
                <a:ea typeface="Gill Sans"/>
                <a:cs typeface="Gill Sans"/>
                <a:sym typeface="Gill Sans"/>
              </a:defRPr>
            </a:pPr>
            <a:r>
              <a:t>Ile mogę mieć nieobecności? </a:t>
            </a:r>
            <a:r>
              <a:rPr sz="2976">
                <a:solidFill>
                  <a:schemeClr val="accent5"/>
                </a:solidFill>
              </a:rPr>
              <a:t>(§ 33, usprawiedliwianie nb)</a:t>
            </a:r>
          </a:p>
          <a:p>
            <a:pPr marL="980313" indent="-413384" algn="just" defTabSz="543305">
              <a:spcBef>
                <a:spcPts val="2700"/>
              </a:spcBef>
              <a:defRPr sz="3906">
                <a:latin typeface="Gill Sans"/>
                <a:ea typeface="Gill Sans"/>
                <a:cs typeface="Gill Sans"/>
                <a:sym typeface="Gill Sans"/>
              </a:defRPr>
            </a:pPr>
            <a:r>
              <a:t>Co się stanie jeśli nie przyjdę na egzamin? </a:t>
            </a:r>
            <a:r>
              <a:rPr sz="2976">
                <a:solidFill>
                  <a:schemeClr val="accent5"/>
                </a:solidFill>
              </a:rPr>
              <a:t>(§ 35 ust. 1, 6)</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
          </p:nvPr>
        </p:nvSpPr>
        <p:spPr>
          <a:xfrm>
            <a:off x="56620" y="543718"/>
            <a:ext cx="12702184" cy="8555832"/>
          </a:xfrm>
          <a:prstGeom prst="rect">
            <a:avLst/>
          </a:prstGeom>
        </p:spPr>
        <p:txBody>
          <a:bodyPr/>
          <a:lstStyle/>
          <a:p>
            <a:pPr marL="980313" indent="-413384" algn="just" defTabSz="543305">
              <a:spcBef>
                <a:spcPts val="2700"/>
              </a:spcBef>
              <a:defRPr sz="3906">
                <a:latin typeface="Gill Sans"/>
                <a:ea typeface="Gill Sans"/>
                <a:cs typeface="Gill Sans"/>
                <a:sym typeface="Gill Sans"/>
              </a:defRPr>
            </a:pPr>
            <a:r>
              <a:t>Co zrobić w razie choroby? </a:t>
            </a:r>
            <a:r>
              <a:rPr sz="2976">
                <a:solidFill>
                  <a:schemeClr val="accent5"/>
                </a:solidFill>
              </a:rPr>
              <a:t>(§ 27 - indywidualna organizacja studiów, § 43 - urlop zdrowotny)</a:t>
            </a:r>
            <a:endParaRPr>
              <a:solidFill>
                <a:schemeClr val="accent5"/>
              </a:solidFill>
            </a:endParaRPr>
          </a:p>
          <a:p>
            <a:pPr marL="980313" indent="-413384" algn="just" defTabSz="543305">
              <a:spcBef>
                <a:spcPts val="2700"/>
              </a:spcBef>
              <a:defRPr sz="3906">
                <a:solidFill>
                  <a:srgbClr val="DCDEE0"/>
                </a:solidFill>
                <a:latin typeface="Gill Sans"/>
                <a:ea typeface="Gill Sans"/>
                <a:cs typeface="Gill Sans"/>
                <a:sym typeface="Gill Sans"/>
              </a:defRPr>
            </a:pPr>
            <a:r>
              <a:t>Czy mogę kontynuować studia jeśli nie zaliczę jednego przedmiotu?</a:t>
            </a:r>
            <a:r>
              <a:rPr sz="2976"/>
              <a:t> (§ 38, § 40 - wpis warunkowy)</a:t>
            </a:r>
          </a:p>
          <a:p>
            <a:pPr marL="980313" indent="-413384" algn="just" defTabSz="543305">
              <a:spcBef>
                <a:spcPts val="2700"/>
              </a:spcBef>
              <a:defRPr sz="3906">
                <a:solidFill>
                  <a:srgbClr val="DCDEE0"/>
                </a:solidFill>
                <a:latin typeface="Gill Sans"/>
                <a:ea typeface="Gill Sans"/>
                <a:cs typeface="Gill Sans"/>
                <a:sym typeface="Gill Sans"/>
              </a:defRPr>
            </a:pPr>
            <a:r>
              <a:t>Gdzie wpisywane są oceny z przedmiotów? </a:t>
            </a:r>
            <a:r>
              <a:rPr sz="2976"/>
              <a:t>(§34 ust. 4, informowanie studentów o ocenach)</a:t>
            </a:r>
          </a:p>
          <a:p>
            <a:pPr marL="980313" indent="-413384" algn="just" defTabSz="543305">
              <a:spcBef>
                <a:spcPts val="2700"/>
              </a:spcBef>
              <a:defRPr sz="3906">
                <a:solidFill>
                  <a:srgbClr val="DCDEE0"/>
                </a:solidFill>
                <a:latin typeface="Gill Sans"/>
                <a:ea typeface="Gill Sans"/>
                <a:cs typeface="Gill Sans"/>
                <a:sym typeface="Gill Sans"/>
              </a:defRPr>
            </a:pPr>
            <a:r>
              <a:t>Czy mogę zakwestionować ocenę jaką uzyskałem? </a:t>
            </a:r>
            <a:r>
              <a:rPr sz="2976"/>
              <a:t>(£36, komisyjne sprawdzenie wyników)</a:t>
            </a:r>
            <a:endParaRPr sz="2976"/>
          </a:p>
          <a:p>
            <a:pPr marL="980313" indent="-413384" algn="just" defTabSz="543305">
              <a:spcBef>
                <a:spcPts val="2700"/>
              </a:spcBef>
              <a:defRPr sz="3906">
                <a:solidFill>
                  <a:srgbClr val="DCDEE0"/>
                </a:solidFill>
                <a:latin typeface="Gill Sans"/>
                <a:ea typeface="Gill Sans"/>
                <a:cs typeface="Gill Sans"/>
                <a:sym typeface="Gill Sans"/>
              </a:defRPr>
            </a:pPr>
            <a:r>
              <a:t>Na jakich zasadach mogę powtarzać rok? (§</a:t>
            </a:r>
            <a:r>
              <a:rPr sz="2976"/>
              <a:t>39, skierowanie na powtarzanie)</a:t>
            </a:r>
          </a:p>
          <a:p>
            <a:pPr marL="980313" indent="-413384" algn="just" defTabSz="543305">
              <a:spcBef>
                <a:spcPts val="2700"/>
              </a:spcBef>
              <a:defRPr sz="3906">
                <a:solidFill>
                  <a:srgbClr val="DCDEE0"/>
                </a:solidFill>
                <a:latin typeface="Gill Sans"/>
                <a:ea typeface="Gill Sans"/>
                <a:cs typeface="Gill Sans"/>
                <a:sym typeface="Gill Sans"/>
              </a:defRPr>
            </a:pPr>
            <a:r>
              <a:t>Ile mogę mieć nieobecności? </a:t>
            </a:r>
            <a:r>
              <a:rPr sz="2976"/>
              <a:t>(§ 33, usprawiedliwianie nb)</a:t>
            </a:r>
          </a:p>
          <a:p>
            <a:pPr marL="980313" indent="-413384" algn="just" defTabSz="543305">
              <a:spcBef>
                <a:spcPts val="2700"/>
              </a:spcBef>
              <a:defRPr sz="3906">
                <a:solidFill>
                  <a:srgbClr val="DCDEE0"/>
                </a:solidFill>
                <a:latin typeface="Gill Sans"/>
                <a:ea typeface="Gill Sans"/>
                <a:cs typeface="Gill Sans"/>
                <a:sym typeface="Gill Sans"/>
              </a:defRPr>
            </a:pPr>
            <a:r>
              <a:t>Co się stanie jeśli nie przyjdę na egzamin? </a:t>
            </a:r>
            <a:r>
              <a:rPr sz="2976"/>
              <a:t>(§ 35 ust. 1, 6)</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27</a:t>
            </a:r>
          </a:p>
        </p:txBody>
      </p:sp>
      <p:sp>
        <p:nvSpPr>
          <p:cNvPr id="216" name="Shape 216"/>
          <p:cNvSpPr/>
          <p:nvPr>
            <p:ph type="body" idx="1"/>
          </p:nvPr>
        </p:nvSpPr>
        <p:spPr>
          <a:xfrm>
            <a:off x="669726" y="1661583"/>
            <a:ext cx="11665348" cy="7718624"/>
          </a:xfrm>
          <a:prstGeom prst="rect">
            <a:avLst/>
          </a:prstGeom>
        </p:spPr>
        <p:txBody>
          <a:bodyPr/>
          <a:lstStyle/>
          <a:p>
            <a:pPr marL="0" indent="0" algn="just" defTabSz="449833">
              <a:spcBef>
                <a:spcPts val="2300"/>
              </a:spcBef>
              <a:buSzTx/>
              <a:buNone/>
              <a:defRPr sz="3234">
                <a:latin typeface="Gill Sans"/>
                <a:ea typeface="Gill Sans"/>
                <a:cs typeface="Gill Sans"/>
                <a:sym typeface="Gill Sans"/>
              </a:defRPr>
            </a:pPr>
            <a:r>
              <a:t>1. Jeśli niepełnosprawność lub choroba studenta ograniczają możliwość jego pełnego uczestnictwa w zajęciach, w tym także możliwość zdawania egzaminów i uzyskiwania zaliczeń, </a:t>
            </a:r>
            <a:r>
              <a:rPr>
                <a:solidFill>
                  <a:schemeClr val="accent5"/>
                </a:solidFill>
              </a:rPr>
              <a:t>student może wnioskować o przyznanie indywidualnej organizacji studiów</a:t>
            </a:r>
            <a:r>
              <a:t>, o której mowa w § 26 ust. 3 pkt 4.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2. Student z niepełnosprawnością lub chorobą przewlekłą </a:t>
            </a:r>
            <a:r>
              <a:rPr>
                <a:solidFill>
                  <a:schemeClr val="accent5"/>
                </a:solidFill>
              </a:rPr>
              <a:t>składa wniosek o przyznanie indywidualnej organizacji studiów do KJD za pośrednictwem BON</a:t>
            </a:r>
            <a:r>
              <a:t>.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3. KJD decyduje o przyznaniu indywidualnej organizacji studiów dla studentów z niepełnosprawnością lub chorobą przewlekłą na podstawie opinii BON. </a:t>
            </a:r>
            <a:endParaRPr sz="924">
              <a:latin typeface="Times"/>
              <a:ea typeface="Times"/>
              <a:cs typeface="Times"/>
              <a:sym typeface="Times"/>
            </a:endParaRPr>
          </a:p>
          <a:p>
            <a:pPr marL="0" indent="0" algn="just" defTabSz="449833">
              <a:spcBef>
                <a:spcPts val="2300"/>
              </a:spcBef>
              <a:buSzTx/>
              <a:buNone/>
              <a:defRPr sz="3234">
                <a:latin typeface="Gill Sans"/>
                <a:ea typeface="Gill Sans"/>
                <a:cs typeface="Gill Sans"/>
                <a:sym typeface="Gill Sans"/>
              </a:defRPr>
            </a:pPr>
            <a:r>
              <a:t>4. Formy wsparcia udzielane w ramach indywidualnego trybu studiowania przeznaczonego dla studentów z niepełnosprawnością lub chorobą przewlekłą określają odrębne zarządzenia Rektora. </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346802" y="224300"/>
            <a:ext cx="12311196" cy="1329334"/>
          </a:xfrm>
          <a:prstGeom prst="rect">
            <a:avLst/>
          </a:prstGeom>
        </p:spPr>
        <p:txBody>
          <a:bodyPr/>
          <a:lstStyle>
            <a:lvl1pPr indent="88900">
              <a:spcBef>
                <a:spcPts val="3000"/>
              </a:spcBef>
              <a:defRPr sz="6000">
                <a:latin typeface="Gill Sans"/>
                <a:ea typeface="Gill Sans"/>
                <a:cs typeface="Gill Sans"/>
                <a:sym typeface="Gill Sans"/>
              </a:defRPr>
            </a:lvl1pPr>
          </a:lstStyle>
          <a:p>
            <a:pPr/>
            <a:r>
              <a:t>§ 43</a:t>
            </a:r>
          </a:p>
        </p:txBody>
      </p:sp>
      <p:sp>
        <p:nvSpPr>
          <p:cNvPr id="219" name="Shape 219"/>
          <p:cNvSpPr/>
          <p:nvPr>
            <p:ph type="body" idx="1"/>
          </p:nvPr>
        </p:nvSpPr>
        <p:spPr>
          <a:xfrm>
            <a:off x="669726" y="1661583"/>
            <a:ext cx="11665348" cy="7718624"/>
          </a:xfrm>
          <a:prstGeom prst="rect">
            <a:avLst/>
          </a:prstGeom>
        </p:spPr>
        <p:txBody>
          <a:bodyPr/>
          <a:lstStyle/>
          <a:p>
            <a:pPr marL="0" indent="0" algn="just">
              <a:spcBef>
                <a:spcPts val="3000"/>
              </a:spcBef>
              <a:buSzTx/>
              <a:buNone/>
              <a:defRPr sz="3200">
                <a:latin typeface="Gill Sans"/>
                <a:ea typeface="Gill Sans"/>
                <a:cs typeface="Gill Sans"/>
                <a:sym typeface="Gill Sans"/>
              </a:defRPr>
            </a:pPr>
            <a:r>
              <a:t>2. Student </a:t>
            </a:r>
            <a:r>
              <a:rPr>
                <a:solidFill>
                  <a:schemeClr val="accent5"/>
                </a:solidFill>
              </a:rPr>
              <a:t>składa wniosek o przyznanie urlopu zdrowotnego do KJD za pośrednictwem BON.</a:t>
            </a:r>
            <a:r>
              <a:t> Urlop zdrowotny student uzyskuje na czas trwania choroby, leczenia lub rehabilitacji, przejściowo wykluczających lub poważnie utrudniających kontynuację studiów. Decyzję o przyznaniu urlopu zdrowotnego podejmuje KJD na podstawie opinii BON wydawanej w oparciu o dokumentację medyczną studenta. </a:t>
            </a:r>
            <a:endParaRPr>
              <a:latin typeface="Times"/>
              <a:ea typeface="Times"/>
              <a:cs typeface="Times"/>
              <a:sym typeface="Times"/>
            </a:endParaRPr>
          </a:p>
          <a:p>
            <a:pPr marL="0" indent="0" algn="just">
              <a:spcBef>
                <a:spcPts val="3000"/>
              </a:spcBef>
              <a:buSzTx/>
              <a:buNone/>
              <a:defRPr sz="3200">
                <a:latin typeface="Gill Sans"/>
                <a:ea typeface="Gill Sans"/>
                <a:cs typeface="Gill Sans"/>
                <a:sym typeface="Gill Sans"/>
              </a:defRPr>
            </a:pPr>
            <a:r>
              <a:t>3. </a:t>
            </a:r>
            <a:r>
              <a:rPr>
                <a:solidFill>
                  <a:schemeClr val="accent5"/>
                </a:solidFill>
              </a:rPr>
              <a:t>Student bez zbędnej zwłoki składa wniosek o urlop zdrowotny po zaistnieniu okoliczności mogącej stanowić podstawę do jego przyznania. Po zakończeniu cyklu dydaktycznego student nie może uzyskać urlopu zdrowotnego na ten cykl dydaktyczny, chyba że wykaże, iż okoliczności stanowiące podstawę złożenia wniosku uniemożliwiały jego wcześniejsze złożenie.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22" name="Shape 222"/>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346802" y="156633"/>
            <a:ext cx="12311196" cy="2159001"/>
          </a:xfrm>
          <a:prstGeom prst="rect">
            <a:avLst/>
          </a:prstGeom>
        </p:spPr>
        <p:txBody>
          <a:bodyPr/>
          <a:lstStyle/>
          <a:p>
            <a:pPr indent="84455" defTabSz="554990">
              <a:defRPr sz="5700">
                <a:latin typeface="Gill Sans"/>
                <a:ea typeface="Gill Sans"/>
                <a:cs typeface="Gill Sans"/>
                <a:sym typeface="Gill Sans"/>
              </a:defRPr>
            </a:pPr>
            <a:r>
              <a:t>Program studiów</a:t>
            </a:r>
          </a:p>
          <a:p>
            <a:pPr indent="84455" defTabSz="554990">
              <a:defRPr sz="4180">
                <a:solidFill>
                  <a:schemeClr val="accent5"/>
                </a:solidFill>
                <a:latin typeface="Gill Sans"/>
                <a:ea typeface="Gill Sans"/>
                <a:cs typeface="Gill Sans"/>
                <a:sym typeface="Gill Sans"/>
              </a:defRPr>
            </a:pPr>
            <a:r>
              <a:t>wykaz przedmiotów realizowanych na studiach/           w danym/kolejnym semestrze</a:t>
            </a:r>
          </a:p>
        </p:txBody>
      </p:sp>
      <p:sp>
        <p:nvSpPr>
          <p:cNvPr id="225" name="Shape 225"/>
          <p:cNvSpPr/>
          <p:nvPr>
            <p:ph type="body" idx="1"/>
          </p:nvPr>
        </p:nvSpPr>
        <p:spPr>
          <a:xfrm>
            <a:off x="669726" y="2728383"/>
            <a:ext cx="11665348" cy="6273933"/>
          </a:xfrm>
          <a:prstGeom prst="rect">
            <a:avLst/>
          </a:prstGeom>
        </p:spPr>
        <p:txBody>
          <a:bodyPr/>
          <a:lstStyle/>
          <a:p>
            <a:pPr marL="444499" indent="-444499" algn="just">
              <a:spcBef>
                <a:spcPts val="3000"/>
              </a:spcBef>
              <a:defRPr sz="3500">
                <a:latin typeface="Gill Sans"/>
                <a:ea typeface="Gill Sans"/>
                <a:cs typeface="Gill Sans"/>
                <a:sym typeface="Gill Sans"/>
              </a:defRPr>
            </a:pPr>
            <a:r>
              <a:rPr u="sng">
                <a:hlinkClick r:id="rId2" invalidUrl="" action="" tgtFrame="" tooltip="" history="1" highlightClick="0" endSnd="0"/>
              </a:rPr>
              <a:t>http://cknjoiee.uw.edu.pl/programy-studiow/</a:t>
            </a:r>
          </a:p>
          <a:p>
            <a:pPr marL="1181100" indent="-431800" algn="just">
              <a:spcBef>
                <a:spcPts val="1000"/>
              </a:spcBef>
              <a:defRPr sz="2600">
                <a:latin typeface="Gill Sans"/>
                <a:ea typeface="Gill Sans"/>
                <a:cs typeface="Gill Sans"/>
                <a:sym typeface="Gill Sans"/>
              </a:defRPr>
            </a:pPr>
            <a:r>
              <a:t>Ile mam przedmiotów w danym semestrze? Jakie? </a:t>
            </a:r>
          </a:p>
          <a:p>
            <a:pPr marL="1181100" indent="-431800" algn="just">
              <a:spcBef>
                <a:spcPts val="1000"/>
              </a:spcBef>
              <a:defRPr sz="2600">
                <a:latin typeface="Gill Sans"/>
                <a:ea typeface="Gill Sans"/>
                <a:cs typeface="Gill Sans"/>
                <a:sym typeface="Gill Sans"/>
              </a:defRPr>
            </a:pPr>
            <a:r>
              <a:t>Ile godzin?</a:t>
            </a:r>
          </a:p>
          <a:p>
            <a:pPr marL="1181100" indent="-431800" algn="just">
              <a:spcBef>
                <a:spcPts val="1000"/>
              </a:spcBef>
              <a:defRPr sz="2600">
                <a:latin typeface="Gill Sans"/>
                <a:ea typeface="Gill Sans"/>
                <a:cs typeface="Gill Sans"/>
                <a:sym typeface="Gill Sans"/>
              </a:defRPr>
            </a:pPr>
            <a:r>
              <a:t>Co trzeba zrobić żeby zaliczyć kurs? Czy jest egzamin? Czy jest zaliczenie na ocenę?</a:t>
            </a:r>
          </a:p>
          <a:p>
            <a:pPr marL="1181100" indent="-431800" algn="just">
              <a:spcBef>
                <a:spcPts val="1000"/>
              </a:spcBef>
              <a:defRPr sz="2600">
                <a:latin typeface="Gill Sans"/>
                <a:ea typeface="Gill Sans"/>
                <a:cs typeface="Gill Sans"/>
                <a:sym typeface="Gill Sans"/>
              </a:defRPr>
            </a:pPr>
            <a:r>
              <a:t>Ile ECTS otrzymuje się za kurs?</a:t>
            </a:r>
          </a:p>
          <a:p>
            <a:pPr marL="1181100" indent="-431800" algn="just">
              <a:spcBef>
                <a:spcPts val="1000"/>
              </a:spcBef>
              <a:defRPr sz="2600">
                <a:latin typeface="Gill Sans"/>
                <a:ea typeface="Gill Sans"/>
                <a:cs typeface="Gill Sans"/>
                <a:sym typeface="Gill Sans"/>
              </a:defRPr>
            </a:pPr>
            <a:r>
              <a:t>Czy zajęcia są realizowane w trybie mieszanym?</a:t>
            </a:r>
          </a:p>
          <a:p>
            <a:pPr marL="508000" indent="-431800" algn="just">
              <a:spcBef>
                <a:spcPts val="3000"/>
              </a:spcBef>
              <a:defRPr sz="3500">
                <a:latin typeface="Gill Sans"/>
                <a:ea typeface="Gill Sans"/>
                <a:cs typeface="Gill Sans"/>
                <a:sym typeface="Gill Sans"/>
              </a:defRPr>
            </a:pPr>
            <a:r>
              <a:t>WARUNKIEM UKOŃCZENIA STUDIÓW JEST ZREALIZOWANIE I ZALICZENIE WSZYSTKICH KURSÓW ZGODNIE Z PROGRAMEM STUDIÓW.</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Zajęcia realizowane w trybie mieszanym</a:t>
            </a:r>
          </a:p>
        </p:txBody>
      </p:sp>
      <p:sp>
        <p:nvSpPr>
          <p:cNvPr id="228" name="Shape 228"/>
          <p:cNvSpPr/>
          <p:nvPr>
            <p:ph type="body" idx="1"/>
          </p:nvPr>
        </p:nvSpPr>
        <p:spPr>
          <a:xfrm>
            <a:off x="551193" y="2152650"/>
            <a:ext cx="11665347" cy="6896629"/>
          </a:xfrm>
          <a:prstGeom prst="rect">
            <a:avLst/>
          </a:prstGeom>
        </p:spPr>
        <p:txBody>
          <a:bodyPr/>
          <a:lstStyle/>
          <a:p>
            <a:pPr marL="426719" indent="-426719" algn="just" defTabSz="560831">
              <a:spcBef>
                <a:spcPts val="2800"/>
              </a:spcBef>
              <a:defRPr sz="3167">
                <a:solidFill>
                  <a:schemeClr val="accent5"/>
                </a:solidFill>
                <a:latin typeface="Gill Sans"/>
                <a:ea typeface="Gill Sans"/>
                <a:cs typeface="Gill Sans"/>
                <a:sym typeface="Gill Sans"/>
              </a:defRPr>
            </a:pPr>
            <a:r>
              <a:rPr>
                <a:uFill>
                  <a:solidFill>
                    <a:srgbClr val="FF0000"/>
                  </a:solidFill>
                </a:uFill>
              </a:rPr>
              <a:t>P</a:t>
            </a:r>
            <a:r>
              <a:rPr>
                <a:uFill>
                  <a:solidFill>
                    <a:srgbClr val="000000"/>
                  </a:solidFill>
                </a:uFill>
              </a:rPr>
              <a:t>od nazwą przedmiotu znajduje się informacja o trybie realizacji przedmiotu </a:t>
            </a:r>
            <a:r>
              <a:rPr>
                <a:uFill>
                  <a:solidFill>
                    <a:srgbClr val="FF0000"/>
                  </a:solidFill>
                </a:uFill>
              </a:rPr>
              <a:t>w roku akademickim 2021/22:</a:t>
            </a:r>
            <a:endParaRPr>
              <a:uFill>
                <a:solidFill>
                  <a:srgbClr val="FF0000"/>
                </a:solidFill>
              </a:uFill>
            </a:endParaRPr>
          </a:p>
          <a:p>
            <a:pPr marL="426719" indent="-426719" algn="just" defTabSz="560831">
              <a:spcBef>
                <a:spcPts val="2800"/>
              </a:spcBef>
              <a:defRPr sz="3167">
                <a:latin typeface="Gill Sans"/>
                <a:ea typeface="Gill Sans"/>
                <a:cs typeface="Gill Sans"/>
                <a:sym typeface="Gill Sans"/>
              </a:defRPr>
            </a:pPr>
            <a:r>
              <a:rPr>
                <a:uFill>
                  <a:solidFill>
                    <a:srgbClr val="FF0000"/>
                  </a:solidFill>
                </a:uFill>
              </a:rPr>
              <a:t>np. </a:t>
            </a:r>
            <a:r>
              <a:t>Nauka języka angielskiego – czytanie, </a:t>
            </a:r>
            <a:r>
              <a:rPr>
                <a:solidFill>
                  <a:schemeClr val="accent5"/>
                </a:solidFill>
                <a:uFill>
                  <a:solidFill>
                    <a:srgbClr val="FF0000"/>
                  </a:solidFill>
                </a:uFill>
              </a:rPr>
              <a:t>tryb mieszany (14+16), (14+16)</a:t>
            </a:r>
            <a:endParaRPr>
              <a:solidFill>
                <a:srgbClr val="FF0000"/>
              </a:solidFill>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pierwszy nawias odnosi się do godzin realizowanych w semestrze zimowym/ drugi nawias odnosi się do godzin realizowanych w semestrze letnim;</a:t>
            </a:r>
            <a:endParaRPr>
              <a:uFill>
                <a:solidFill>
                  <a:srgbClr val="FF0000"/>
                </a:solidFill>
              </a:uFill>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pierwsza cyfra w nawiasie wskazuje liczbę godzin realizowanych stacjonarnie - 14 godzin w sali wg planu zajęć (co dwa tygodnie, podane są konkretne daty);</a:t>
            </a:r>
            <a:endParaRPr>
              <a:uFill>
                <a:solidFill>
                  <a:srgbClr val="FF0000"/>
                </a:solidFill>
              </a:uFill>
              <a:latin typeface="Gill Sans SemiBold"/>
              <a:ea typeface="Gill Sans SemiBold"/>
              <a:cs typeface="Gill Sans SemiBold"/>
              <a:sym typeface="Gill Sans SemiBold"/>
            </a:endParaRPr>
          </a:p>
          <a:p>
            <a:pPr marL="1158239" indent="-426719" algn="just" defTabSz="560831">
              <a:spcBef>
                <a:spcPts val="2100"/>
              </a:spcBef>
              <a:defRPr sz="2592">
                <a:latin typeface="Gill Sans"/>
                <a:ea typeface="Gill Sans"/>
                <a:cs typeface="Gill Sans"/>
                <a:sym typeface="Gill Sans"/>
              </a:defRPr>
            </a:pPr>
            <a:r>
              <a:rPr>
                <a:uFill>
                  <a:solidFill>
                    <a:srgbClr val="FF0000"/>
                  </a:solidFill>
                </a:uFill>
              </a:rPr>
              <a:t>druga cyfra w nawiasie wskazuje liczbę godzin realizowanych zdalnie - 16  godzin,  asynchronicznie - nie na żywo, ale w czasie wybranym przez student;</a:t>
            </a:r>
            <a:endParaRPr>
              <a:uFill>
                <a:solidFill>
                  <a:srgbClr val="FF0000"/>
                </a:solidFill>
              </a:uFill>
              <a:latin typeface="Gill Sans SemiBold"/>
              <a:ea typeface="Gill Sans SemiBold"/>
              <a:cs typeface="Gill Sans SemiBold"/>
              <a:sym typeface="Gill Sans SemiBold"/>
            </a:endParaRPr>
          </a:p>
          <a:p>
            <a:pPr marL="426719" indent="-426719" algn="just" defTabSz="560831">
              <a:spcBef>
                <a:spcPts val="2100"/>
              </a:spcBef>
              <a:defRPr sz="2592">
                <a:latin typeface="Gill Sans"/>
                <a:ea typeface="Gill Sans"/>
                <a:cs typeface="Gill Sans"/>
                <a:sym typeface="Gill Sans"/>
              </a:defRPr>
            </a:pPr>
            <a:r>
              <a:rPr>
                <a:uFill>
                  <a:solidFill>
                    <a:srgbClr val="FF0000"/>
                  </a:solidFill>
                </a:uFill>
                <a:latin typeface="Gill Sans SemiBold"/>
                <a:ea typeface="Gill Sans SemiBold"/>
                <a:cs typeface="Gill Sans SemiBold"/>
                <a:sym typeface="Gill Sans SemiBold"/>
              </a:rPr>
              <a:t>SZCZEGÓŁOWE INFORMACJE O ZASADACH UCZESTNICTWA W ZAJĘCIACH ZDALNYCH OKREŚLAJĄ PROWADZĄCY POSZCZEGÓLNE PRZEDMIOTY</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xfrm>
            <a:off x="346802" y="156633"/>
            <a:ext cx="12311196" cy="2159001"/>
          </a:xfrm>
          <a:prstGeom prst="rect">
            <a:avLst/>
          </a:prstGeom>
        </p:spPr>
        <p:txBody>
          <a:bodyPr/>
          <a:lstStyle/>
          <a:p>
            <a:pPr indent="88900">
              <a:defRPr sz="6000">
                <a:latin typeface="Gill Sans"/>
                <a:ea typeface="Gill Sans"/>
                <a:cs typeface="Gill Sans"/>
                <a:sym typeface="Gill Sans"/>
              </a:defRPr>
            </a:pPr>
            <a:r>
              <a:t>Program studiów</a:t>
            </a:r>
          </a:p>
          <a:p>
            <a:pPr indent="88900">
              <a:defRPr sz="4400">
                <a:solidFill>
                  <a:schemeClr val="accent5"/>
                </a:solidFill>
                <a:latin typeface="Gill Sans"/>
                <a:ea typeface="Gill Sans"/>
                <a:cs typeface="Gill Sans"/>
                <a:sym typeface="Gill Sans"/>
              </a:defRPr>
            </a:pPr>
            <a:r>
              <a:t>zajęcia ogólnouniwersyteckie</a:t>
            </a:r>
          </a:p>
        </p:txBody>
      </p:sp>
      <p:sp>
        <p:nvSpPr>
          <p:cNvPr id="231" name="Shape 231"/>
          <p:cNvSpPr/>
          <p:nvPr>
            <p:ph type="body" idx="1"/>
          </p:nvPr>
        </p:nvSpPr>
        <p:spPr>
          <a:xfrm>
            <a:off x="669726" y="2728383"/>
            <a:ext cx="11665348" cy="6273933"/>
          </a:xfrm>
          <a:prstGeom prst="rect">
            <a:avLst/>
          </a:prstGeom>
        </p:spPr>
        <p:txBody>
          <a:bodyPr/>
          <a:lstStyle/>
          <a:p>
            <a:pPr marL="609600" algn="just">
              <a:spcBef>
                <a:spcPts val="3000"/>
              </a:spcBef>
              <a:buSzPct val="100000"/>
              <a:buAutoNum type="arabicPeriod" startAt="1"/>
              <a:defRPr sz="3300">
                <a:latin typeface="Gill Sans"/>
                <a:ea typeface="Gill Sans"/>
                <a:cs typeface="Gill Sans"/>
                <a:sym typeface="Gill Sans"/>
              </a:defRPr>
            </a:pPr>
            <a:r>
              <a:t>lektoraty</a:t>
            </a:r>
          </a:p>
          <a:p>
            <a:pPr marL="609600" algn="just">
              <a:spcBef>
                <a:spcPts val="3000"/>
              </a:spcBef>
              <a:buSzPct val="100000"/>
              <a:buAutoNum type="arabicPeriod" startAt="1"/>
              <a:defRPr sz="3300">
                <a:latin typeface="Gill Sans"/>
                <a:ea typeface="Gill Sans"/>
                <a:cs typeface="Gill Sans"/>
                <a:sym typeface="Gill Sans"/>
              </a:defRPr>
            </a:pPr>
            <a:r>
              <a:t>w-f</a:t>
            </a:r>
          </a:p>
          <a:p>
            <a:pPr marL="609600" algn="just">
              <a:spcBef>
                <a:spcPts val="3000"/>
              </a:spcBef>
              <a:buSzPct val="100000"/>
              <a:buAutoNum type="arabicPeriod" startAt="1"/>
              <a:defRPr sz="3300">
                <a:latin typeface="Gill Sans"/>
                <a:ea typeface="Gill Sans"/>
                <a:cs typeface="Gill Sans"/>
                <a:sym typeface="Gill Sans"/>
              </a:defRPr>
            </a:pPr>
            <a:r>
              <a:t>wykłady ogólnouniwersyteckie (tzw. OGUNy)</a:t>
            </a:r>
          </a:p>
          <a:p>
            <a:pPr algn="just">
              <a:spcBef>
                <a:spcPts val="3000"/>
              </a:spcBef>
              <a:defRPr sz="3300">
                <a:latin typeface="Gill Sans"/>
                <a:ea typeface="Gill Sans"/>
                <a:cs typeface="Gill Sans"/>
                <a:sym typeface="Gill Sans"/>
              </a:defRPr>
            </a:pPr>
            <a:r>
              <a:t>samodzielna rejestracja żetonowa w turach ogólnouniwersyteckich</a:t>
            </a:r>
          </a:p>
          <a:p>
            <a:pPr algn="just">
              <a:spcBef>
                <a:spcPts val="3000"/>
              </a:spcBef>
              <a:defRPr sz="3300">
                <a:solidFill>
                  <a:schemeClr val="accent5"/>
                </a:solidFill>
                <a:latin typeface="Gill Sans"/>
                <a:ea typeface="Gill Sans"/>
                <a:cs typeface="Gill Sans"/>
                <a:sym typeface="Gill Sans"/>
              </a:defRPr>
            </a:pPr>
            <a:r>
              <a:t>!!! realizowane na II i III roku studiów pierwszego stopnia - informacje o zasadach uczestnictwa i rejestracji zostały podane na spotkaniu informacyjnym w semestrze letnim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346802" y="292100"/>
            <a:ext cx="12311196" cy="2159000"/>
          </a:xfrm>
          <a:prstGeom prst="rect">
            <a:avLst/>
          </a:prstGeom>
        </p:spPr>
        <p:txBody>
          <a:bodyPr/>
          <a:lstStyle>
            <a:lvl1pPr>
              <a:defRPr sz="6000">
                <a:latin typeface="Gill Sans"/>
                <a:ea typeface="Gill Sans"/>
                <a:cs typeface="Gill Sans"/>
                <a:sym typeface="Gill Sans"/>
              </a:defRPr>
            </a:lvl1pPr>
          </a:lstStyle>
          <a:p>
            <a:pPr/>
            <a:r>
              <a:t>Agenda na dziś…</a:t>
            </a:r>
          </a:p>
        </p:txBody>
      </p:sp>
      <p:sp>
        <p:nvSpPr>
          <p:cNvPr id="127" name="Shape 127"/>
          <p:cNvSpPr/>
          <p:nvPr>
            <p:ph type="body" idx="1"/>
          </p:nvPr>
        </p:nvSpPr>
        <p:spPr>
          <a:xfrm>
            <a:off x="822126" y="2116455"/>
            <a:ext cx="11665348" cy="6629823"/>
          </a:xfrm>
          <a:prstGeom prst="rect">
            <a:avLst/>
          </a:prstGeom>
        </p:spPr>
        <p:txBody>
          <a:bodyPr/>
          <a:lstStyle/>
          <a:p>
            <a:pPr marL="736600" indent="-647700" algn="just">
              <a:spcBef>
                <a:spcPts val="3600"/>
              </a:spcBef>
              <a:buSzPct val="100000"/>
              <a:buAutoNum type="arabicPeriod" startAt="1"/>
              <a:defRPr>
                <a:latin typeface="Gill Sans"/>
                <a:ea typeface="Gill Sans"/>
                <a:cs typeface="Gill Sans"/>
                <a:sym typeface="Gill Sans"/>
              </a:defRPr>
            </a:pPr>
            <a:r>
              <a:t>Jak będziemy się uczyć? - zajęcia w semestrze zimowym 2021/2022.</a:t>
            </a:r>
          </a:p>
          <a:p>
            <a:pPr marL="736600" indent="-647700" algn="just">
              <a:spcBef>
                <a:spcPts val="3600"/>
              </a:spcBef>
              <a:buSzPct val="100000"/>
              <a:buAutoNum type="arabicPeriod" startAt="1"/>
              <a:defRPr>
                <a:latin typeface="Gill Sans"/>
                <a:ea typeface="Gill Sans"/>
                <a:cs typeface="Gill Sans"/>
                <a:sym typeface="Gill Sans"/>
              </a:defRPr>
            </a:pPr>
            <a:r>
              <a:t>Do kogo w jakiej sprawie? - ważne osoby w CKNJOiEE.</a:t>
            </a:r>
          </a:p>
          <a:p>
            <a:pPr marL="736600" indent="-647700" algn="just">
              <a:spcBef>
                <a:spcPts val="3600"/>
              </a:spcBef>
              <a:buSzPct val="100000"/>
              <a:buAutoNum type="arabicPeriod" startAt="1"/>
              <a:defRPr>
                <a:latin typeface="Gill Sans"/>
                <a:ea typeface="Gill Sans"/>
                <a:cs typeface="Gill Sans"/>
                <a:sym typeface="Gill Sans"/>
              </a:defRPr>
            </a:pPr>
            <a:r>
              <a:t>Co warto wiedzieć/przeczytać? - ważne dokumenty. </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346802" y="258233"/>
            <a:ext cx="12311196" cy="2159001"/>
          </a:xfrm>
          <a:prstGeom prst="rect">
            <a:avLst/>
          </a:prstGeom>
        </p:spPr>
        <p:txBody>
          <a:bodyPr/>
          <a:lstStyle>
            <a:lvl1pPr>
              <a:defRPr sz="4700">
                <a:latin typeface="Gill Sans SemiBold"/>
                <a:ea typeface="Gill Sans SemiBold"/>
                <a:cs typeface="Gill Sans SemiBold"/>
                <a:sym typeface="Gill Sans SemiBold"/>
              </a:defRPr>
            </a:lvl1pPr>
          </a:lstStyle>
          <a:p>
            <a:pPr/>
            <a:r>
              <a:t>Platforma Kampus </a:t>
            </a:r>
          </a:p>
        </p:txBody>
      </p:sp>
      <p:sp>
        <p:nvSpPr>
          <p:cNvPr id="234" name="Shape 234"/>
          <p:cNvSpPr/>
          <p:nvPr>
            <p:ph type="body" idx="1"/>
          </p:nvPr>
        </p:nvSpPr>
        <p:spPr>
          <a:xfrm>
            <a:off x="669726" y="1898650"/>
            <a:ext cx="11665348" cy="6896629"/>
          </a:xfrm>
          <a:prstGeom prst="rect">
            <a:avLst/>
          </a:prstGeom>
        </p:spPr>
        <p:txBody>
          <a:bodyPr/>
          <a:lstStyle/>
          <a:p>
            <a:pPr marL="444499" indent="-444499" algn="just">
              <a:spcBef>
                <a:spcPts val="3000"/>
              </a:spcBef>
              <a:defRPr>
                <a:uFill>
                  <a:solidFill>
                    <a:srgbClr val="FF0000"/>
                  </a:solidFill>
                </a:uFill>
                <a:latin typeface="Gill Sans"/>
                <a:ea typeface="Gill Sans"/>
                <a:cs typeface="Gill Sans"/>
                <a:sym typeface="Gill Sans"/>
              </a:defRPr>
            </a:pPr>
            <a:r>
              <a:t>wszystkie kursy prowadzone w CKNJOiEE są dokumentowane na platformie ogólnouniwersyteckiej Kampus 1 i 2;</a:t>
            </a:r>
          </a:p>
          <a:p>
            <a:pPr marL="444499" indent="-444499" algn="just">
              <a:spcBef>
                <a:spcPts val="3000"/>
              </a:spcBef>
              <a:defRPr>
                <a:uFill>
                  <a:solidFill>
                    <a:srgbClr val="FF0000"/>
                  </a:solidFill>
                </a:uFill>
                <a:latin typeface="Gill Sans"/>
                <a:ea typeface="Gill Sans"/>
                <a:cs typeface="Gill Sans"/>
                <a:sym typeface="Gill Sans"/>
              </a:defRPr>
            </a:pPr>
            <a:r>
              <a:t>studenci zapisani do danej grupy uzyskują dostęp do kursu w dniu rozpoczęcia zajęć;</a:t>
            </a:r>
          </a:p>
          <a:p>
            <a:pPr marL="444499" indent="-444499" algn="just">
              <a:spcBef>
                <a:spcPts val="3000"/>
              </a:spcBef>
              <a:defRPr>
                <a:uFill>
                  <a:solidFill>
                    <a:srgbClr val="FF0000"/>
                  </a:solidFill>
                </a:uFill>
                <a:latin typeface="Gill Sans"/>
                <a:ea typeface="Gill Sans"/>
                <a:cs typeface="Gill Sans"/>
                <a:sym typeface="Gill Sans"/>
              </a:defRPr>
            </a:pPr>
            <a:r>
              <a:t>opis kursu zawiera materiały, zadania, instrukcje, linki, informacje o testach i pracach domowych etc.</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37" name="Shape 237"/>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xfrm>
            <a:off x="346802" y="156633"/>
            <a:ext cx="12311196" cy="1452299"/>
          </a:xfrm>
          <a:prstGeom prst="rect">
            <a:avLst/>
          </a:prstGeom>
        </p:spPr>
        <p:txBody>
          <a:bodyPr/>
          <a:lstStyle>
            <a:lvl1pPr indent="88900">
              <a:defRPr sz="6000">
                <a:latin typeface="Gill Sans"/>
                <a:ea typeface="Gill Sans"/>
                <a:cs typeface="Gill Sans"/>
                <a:sym typeface="Gill Sans"/>
              </a:defRPr>
            </a:lvl1pPr>
          </a:lstStyle>
          <a:p>
            <a:pPr/>
            <a:r>
              <a:t>Plan zajęć</a:t>
            </a:r>
          </a:p>
        </p:txBody>
      </p:sp>
      <p:sp>
        <p:nvSpPr>
          <p:cNvPr id="240" name="Shape 240"/>
          <p:cNvSpPr/>
          <p:nvPr>
            <p:ph type="body" sz="half" idx="1"/>
          </p:nvPr>
        </p:nvSpPr>
        <p:spPr>
          <a:xfrm>
            <a:off x="669726" y="1657217"/>
            <a:ext cx="11665348" cy="2265099"/>
          </a:xfrm>
          <a:prstGeom prst="rect">
            <a:avLst/>
          </a:prstGeom>
        </p:spPr>
        <p:txBody>
          <a:bodyPr/>
          <a:lstStyle/>
          <a:p>
            <a:pPr algn="just">
              <a:spcBef>
                <a:spcPts val="3000"/>
              </a:spcBef>
              <a:defRPr sz="3300">
                <a:latin typeface="Gill Sans"/>
                <a:ea typeface="Gill Sans"/>
                <a:cs typeface="Gill Sans"/>
                <a:sym typeface="Gill Sans"/>
              </a:defRPr>
            </a:pPr>
            <a:r>
              <a:rPr u="sng">
                <a:hlinkClick r:id="rId2" invalidUrl="" action="" tgtFrame="" tooltip="" history="1" highlightClick="0" endSnd="0"/>
              </a:rPr>
              <a:t>http://cknjoiee.uw.edu.pl/studia-i-stopnia/</a:t>
            </a:r>
          </a:p>
          <a:p>
            <a:pPr marL="1181100" indent="-431800" algn="just">
              <a:spcBef>
                <a:spcPts val="3000"/>
              </a:spcBef>
              <a:defRPr sz="3300">
                <a:latin typeface="Gill Sans"/>
                <a:ea typeface="Gill Sans"/>
                <a:cs typeface="Gill Sans"/>
                <a:sym typeface="Gill Sans"/>
              </a:defRPr>
            </a:pPr>
            <a:r>
              <a:t>Kiedy, gdzie i z kim mam zajęcia? Jak często?</a:t>
            </a:r>
          </a:p>
        </p:txBody>
      </p:sp>
      <p:pic>
        <p:nvPicPr>
          <p:cNvPr id="241" name="Zrzut ekranu 2021-09-26 o 23.16.49.png"/>
          <p:cNvPicPr>
            <a:picLocks noChangeAspect="1"/>
          </p:cNvPicPr>
          <p:nvPr/>
        </p:nvPicPr>
        <p:blipFill>
          <a:blip r:embed="rId3">
            <a:extLst/>
          </a:blip>
          <a:srcRect l="17935" t="21067" r="7189" b="17017"/>
          <a:stretch>
            <a:fillRect/>
          </a:stretch>
        </p:blipFill>
        <p:spPr>
          <a:xfrm>
            <a:off x="1097870" y="3784335"/>
            <a:ext cx="11046192" cy="5708848"/>
          </a:xfrm>
          <a:prstGeom prst="rect">
            <a:avLst/>
          </a:prstGeom>
          <a:ln w="12700">
            <a:miter lim="400000"/>
          </a:ln>
        </p:spPr>
      </p:pic>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44" name="Shape 244"/>
          <p:cNvSpPr/>
          <p:nvPr>
            <p:ph type="body" idx="1"/>
          </p:nvPr>
        </p:nvSpPr>
        <p:spPr>
          <a:xfrm>
            <a:off x="669726" y="2406650"/>
            <a:ext cx="11665348" cy="6692900"/>
          </a:xfrm>
          <a:prstGeom prst="rect">
            <a:avLst/>
          </a:prstGeom>
        </p:spPr>
        <p:txBody>
          <a:bodyPr/>
          <a:lstStyle/>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Studiów na UW.</a:t>
            </a:r>
          </a:p>
          <a:p>
            <a:pPr marL="547623" indent="-469391" algn="just" defTabSz="514095">
              <a:spcBef>
                <a:spcPts val="2600"/>
              </a:spcBef>
              <a:buSzPct val="100000"/>
              <a:buAutoNum type="arabicPeriod" startAt="1"/>
              <a:defRPr sz="3696">
                <a:latin typeface="Gill Sans"/>
                <a:ea typeface="Gill Sans"/>
                <a:cs typeface="Gill Sans"/>
                <a:sym typeface="Gill Sans"/>
              </a:defRPr>
            </a:pPr>
            <a:r>
              <a:t>Program studiów - wykaz przedmiotów realizowanych na studiach/ w danym/kolejnym semestrze.</a:t>
            </a:r>
          </a:p>
          <a:p>
            <a:pPr marL="547623" indent="-469391" algn="just" defTabSz="514095">
              <a:spcBef>
                <a:spcPts val="2600"/>
              </a:spcBef>
              <a:buSzPct val="100000"/>
              <a:buAutoNum type="arabicPeriod" startAt="1"/>
              <a:defRPr sz="3696">
                <a:latin typeface="Gill Sans"/>
                <a:ea typeface="Gill Sans"/>
                <a:cs typeface="Gill Sans"/>
                <a:sym typeface="Gill Sans"/>
              </a:defRPr>
            </a:pPr>
            <a:r>
              <a:t>Plan zajęć na kolejny semestr (ogłaszany na 4 miesiące przed rozpoczęciem zajęć) na stronie CKNJOiEE.</a:t>
            </a:r>
          </a:p>
          <a:p>
            <a:pPr marL="547623" indent="-469391" algn="just" defTabSz="514095">
              <a:spcBef>
                <a:spcPts val="2600"/>
              </a:spcBef>
              <a:buSzPct val="100000"/>
              <a:buAutoNum type="arabicPeriod" startAt="1"/>
              <a:defRPr sz="3696">
                <a:solidFill>
                  <a:schemeClr val="accent5"/>
                </a:solidFill>
                <a:latin typeface="Gill Sans"/>
                <a:ea typeface="Gill Sans"/>
                <a:cs typeface="Gill Sans"/>
                <a:sym typeface="Gill Sans"/>
              </a:defRPr>
            </a:pPr>
            <a:r>
              <a:t>Opisy poszczególnych przedmiotów - tzw. sylabusy dostępne w katalogu przedmiotów w USOS.</a:t>
            </a:r>
          </a:p>
          <a:p>
            <a:pPr marL="547623" indent="-469391" algn="just" defTabSz="514095">
              <a:spcBef>
                <a:spcPts val="2600"/>
              </a:spcBef>
              <a:buSzPct val="100000"/>
              <a:buAutoNum type="arabicPeriod" startAt="1"/>
              <a:defRPr sz="3696">
                <a:latin typeface="Gill Sans"/>
                <a:ea typeface="Gill Sans"/>
                <a:cs typeface="Gill Sans"/>
                <a:sym typeface="Gill Sans"/>
              </a:defRPr>
            </a:pPr>
            <a:r>
              <a:t>Regulamin Nauki Języka CKNJOiEE.</a:t>
            </a:r>
          </a:p>
          <a:p>
            <a:pPr marL="547623" indent="-469391" algn="just" defTabSz="514095">
              <a:spcBef>
                <a:spcPts val="2600"/>
              </a:spcBef>
              <a:buSzPct val="100000"/>
              <a:buAutoNum type="arabicPeriod" startAt="1"/>
              <a:defRPr sz="3696">
                <a:latin typeface="Gill Sans"/>
                <a:ea typeface="Gill Sans"/>
                <a:cs typeface="Gill Sans"/>
                <a:sym typeface="Gill Sans"/>
              </a:defRPr>
            </a:pPr>
            <a:r>
              <a:t>Szczegółowe zasady dyplomowania w CKNJOiEE.</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346802" y="156633"/>
            <a:ext cx="12311196" cy="2159001"/>
          </a:xfrm>
          <a:prstGeom prst="rect">
            <a:avLst/>
          </a:prstGeom>
        </p:spPr>
        <p:txBody>
          <a:bodyPr/>
          <a:lstStyle>
            <a:lvl1pPr indent="88900">
              <a:defRPr sz="6000">
                <a:latin typeface="Gill Sans"/>
                <a:ea typeface="Gill Sans"/>
                <a:cs typeface="Gill Sans"/>
                <a:sym typeface="Gill Sans"/>
              </a:defRPr>
            </a:lvl1pPr>
          </a:lstStyle>
          <a:p>
            <a:pPr/>
            <a:r>
              <a:t>Opis przedmiotu</a:t>
            </a:r>
          </a:p>
        </p:txBody>
      </p:sp>
      <p:sp>
        <p:nvSpPr>
          <p:cNvPr id="247" name="Shape 247"/>
          <p:cNvSpPr/>
          <p:nvPr>
            <p:ph type="body" idx="1"/>
          </p:nvPr>
        </p:nvSpPr>
        <p:spPr>
          <a:xfrm>
            <a:off x="669726" y="2728383"/>
            <a:ext cx="11665348" cy="6273933"/>
          </a:xfrm>
          <a:prstGeom prst="rect">
            <a:avLst/>
          </a:prstGeom>
        </p:spPr>
        <p:txBody>
          <a:bodyPr/>
          <a:lstStyle/>
          <a:p>
            <a:pPr algn="just">
              <a:spcBef>
                <a:spcPts val="3000"/>
              </a:spcBef>
              <a:defRPr sz="3300">
                <a:latin typeface="Gill Sans"/>
                <a:ea typeface="Gill Sans"/>
                <a:cs typeface="Gill Sans"/>
                <a:sym typeface="Gill Sans"/>
              </a:defRPr>
            </a:pPr>
            <a:r>
              <a:t>USOS, katalog przedmiotów</a:t>
            </a:r>
          </a:p>
          <a:p>
            <a:pPr marL="1181100" indent="-431800" algn="just">
              <a:spcBef>
                <a:spcPts val="1000"/>
              </a:spcBef>
              <a:defRPr sz="2600">
                <a:latin typeface="Gill Sans"/>
                <a:ea typeface="Gill Sans"/>
                <a:cs typeface="Gill Sans"/>
                <a:sym typeface="Gill Sans"/>
              </a:defRPr>
            </a:pPr>
            <a:r>
              <a:t>Czego się na uczę? Jakie tematy będą realizowane? </a:t>
            </a:r>
          </a:p>
          <a:p>
            <a:pPr marL="1181100" indent="-431800" algn="just">
              <a:spcBef>
                <a:spcPts val="1000"/>
              </a:spcBef>
              <a:defRPr sz="2600">
                <a:latin typeface="Gill Sans"/>
                <a:ea typeface="Gill Sans"/>
                <a:cs typeface="Gill Sans"/>
                <a:sym typeface="Gill Sans"/>
              </a:defRPr>
            </a:pPr>
            <a:r>
              <a:t>Jakie efekty uczenia się będą realizowane?</a:t>
            </a:r>
          </a:p>
          <a:p>
            <a:pPr marL="1181100" indent="-431800" algn="just">
              <a:spcBef>
                <a:spcPts val="1000"/>
              </a:spcBef>
              <a:defRPr sz="2600">
                <a:latin typeface="Gill Sans"/>
                <a:ea typeface="Gill Sans"/>
                <a:cs typeface="Gill Sans"/>
                <a:sym typeface="Gill Sans"/>
              </a:defRPr>
            </a:pPr>
            <a:r>
              <a:t>Jakie są metody i kryteria oceniania? Czy będzie np. test końcowy?</a:t>
            </a:r>
          </a:p>
          <a:p>
            <a:pPr marL="1181100" indent="-431800" algn="just">
              <a:spcBef>
                <a:spcPts val="1000"/>
              </a:spcBef>
              <a:defRPr sz="2600">
                <a:latin typeface="Gill Sans"/>
                <a:ea typeface="Gill Sans"/>
                <a:cs typeface="Gill Sans"/>
                <a:sym typeface="Gill Sans"/>
              </a:defRPr>
            </a:pPr>
            <a:r>
              <a:t>Ile mogę mieć nieobecności?</a:t>
            </a:r>
          </a:p>
          <a:p>
            <a:pPr marL="1181100" indent="-431800" algn="just">
              <a:spcBef>
                <a:spcPts val="1000"/>
              </a:spcBef>
              <a:defRPr sz="2600">
                <a:latin typeface="Gill Sans"/>
                <a:ea typeface="Gill Sans"/>
                <a:cs typeface="Gill Sans"/>
                <a:sym typeface="Gill Sans"/>
              </a:defRPr>
            </a:pPr>
            <a:r>
              <a:t>Czy są jakieś książki/źródła, z których mogę skorzystać?</a:t>
            </a:r>
          </a:p>
          <a:p>
            <a:pPr marL="431800" indent="-431800" algn="just">
              <a:spcBef>
                <a:spcPts val="3000"/>
              </a:spcBef>
              <a:defRPr sz="3300">
                <a:solidFill>
                  <a:schemeClr val="accent5"/>
                </a:solidFill>
                <a:latin typeface="Gill Sans"/>
                <a:ea typeface="Gill Sans"/>
                <a:cs typeface="Gill Sans"/>
                <a:sym typeface="Gill Sans"/>
              </a:defRPr>
            </a:pPr>
            <a:r>
              <a:t>Brak opisu przedmiotu powinien być niezwłocznie zgłoszony opiekunowi roku, kierownikowi studiów lub dyrektorowi ds. kształcenia !!!</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Opis przedmiotu</a:t>
            </a:r>
          </a:p>
          <a:p>
            <a:pPr>
              <a:defRPr sz="4700">
                <a:solidFill>
                  <a:schemeClr val="accent5"/>
                </a:solidFill>
                <a:latin typeface="Gill Sans SemiBold"/>
                <a:ea typeface="Gill Sans SemiBold"/>
                <a:cs typeface="Gill Sans SemiBold"/>
                <a:sym typeface="Gill Sans SemiBold"/>
              </a:defRPr>
            </a:pPr>
            <a:r>
              <a:t>język polski</a:t>
            </a:r>
          </a:p>
        </p:txBody>
      </p:sp>
      <p:pic>
        <p:nvPicPr>
          <p:cNvPr id="250" name="Zrzut ekranu 2021-09-26 o 23.19.06.png"/>
          <p:cNvPicPr>
            <a:picLocks noChangeAspect="1"/>
          </p:cNvPicPr>
          <p:nvPr/>
        </p:nvPicPr>
        <p:blipFill>
          <a:blip r:embed="rId2">
            <a:extLst/>
          </a:blip>
          <a:srcRect l="9848" t="11921" r="3439" b="16000"/>
          <a:stretch>
            <a:fillRect/>
          </a:stretch>
        </p:blipFill>
        <p:spPr>
          <a:xfrm>
            <a:off x="47029" y="2399307"/>
            <a:ext cx="12910767" cy="6707453"/>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Opis przedmiotu</a:t>
            </a:r>
          </a:p>
          <a:p>
            <a:pPr>
              <a:defRPr sz="4700">
                <a:solidFill>
                  <a:schemeClr val="accent5"/>
                </a:solidFill>
                <a:latin typeface="Gill Sans SemiBold"/>
                <a:ea typeface="Gill Sans SemiBold"/>
                <a:cs typeface="Gill Sans SemiBold"/>
                <a:sym typeface="Gill Sans SemiBold"/>
              </a:defRPr>
            </a:pPr>
            <a:r>
              <a:t>język angielski</a:t>
            </a:r>
          </a:p>
        </p:txBody>
      </p:sp>
      <p:pic>
        <p:nvPicPr>
          <p:cNvPr id="253" name="Zrzut ekranu 2021-09-26 o 23.19.09.png"/>
          <p:cNvPicPr>
            <a:picLocks noChangeAspect="1"/>
          </p:cNvPicPr>
          <p:nvPr/>
        </p:nvPicPr>
        <p:blipFill>
          <a:blip r:embed="rId2">
            <a:extLst/>
          </a:blip>
          <a:srcRect l="10635" t="11293" r="4527" b="17496"/>
          <a:stretch>
            <a:fillRect/>
          </a:stretch>
        </p:blipFill>
        <p:spPr>
          <a:xfrm>
            <a:off x="215087" y="2908895"/>
            <a:ext cx="12913756" cy="6774656"/>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title"/>
          </p:nvPr>
        </p:nvSpPr>
        <p:spPr>
          <a:xfrm>
            <a:off x="346802" y="258233"/>
            <a:ext cx="12311196" cy="2159001"/>
          </a:xfrm>
          <a:prstGeom prst="rect">
            <a:avLst/>
          </a:prstGeom>
        </p:spPr>
        <p:txBody>
          <a:bodyPr/>
          <a:lstStyle/>
          <a:p>
            <a:pPr>
              <a:defRPr sz="4700">
                <a:latin typeface="Gill Sans SemiBold"/>
                <a:ea typeface="Gill Sans SemiBold"/>
                <a:cs typeface="Gill Sans SemiBold"/>
                <a:sym typeface="Gill Sans SemiBold"/>
              </a:defRPr>
            </a:pPr>
            <a:r>
              <a:t>Co warto wiedzieć/przeczytać? </a:t>
            </a:r>
          </a:p>
          <a:p>
            <a:pPr>
              <a:defRPr sz="4700">
                <a:solidFill>
                  <a:schemeClr val="accent5"/>
                </a:solidFill>
                <a:latin typeface="Gill Sans SemiBold"/>
                <a:ea typeface="Gill Sans SemiBold"/>
                <a:cs typeface="Gill Sans SemiBold"/>
                <a:sym typeface="Gill Sans SemiBold"/>
              </a:defRPr>
            </a:pPr>
            <a:r>
              <a:t>ważne dokumenty </a:t>
            </a:r>
          </a:p>
        </p:txBody>
      </p:sp>
      <p:sp>
        <p:nvSpPr>
          <p:cNvPr id="256" name="Shape 256"/>
          <p:cNvSpPr/>
          <p:nvPr>
            <p:ph type="body" idx="1"/>
          </p:nvPr>
        </p:nvSpPr>
        <p:spPr>
          <a:xfrm>
            <a:off x="669726" y="2406650"/>
            <a:ext cx="11665348" cy="6692900"/>
          </a:xfrm>
          <a:prstGeom prst="rect">
            <a:avLst/>
          </a:prstGeom>
        </p:spPr>
        <p:txBody>
          <a:bodyPr/>
          <a:lstStyle/>
          <a:p>
            <a:pPr algn="just">
              <a:spcBef>
                <a:spcPts val="3000"/>
              </a:spcBef>
              <a:defRPr sz="4200">
                <a:solidFill>
                  <a:schemeClr val="accent5"/>
                </a:solidFill>
                <a:latin typeface="Gill Sans"/>
                <a:ea typeface="Gill Sans"/>
                <a:cs typeface="Gill Sans"/>
                <a:sym typeface="Gill Sans"/>
              </a:defRPr>
            </a:pPr>
            <a:r>
              <a:t>Regulamin Nauki Języka CKNJOiEE (Student/Regulamin NJ) </a:t>
            </a:r>
          </a:p>
          <a:p>
            <a:pPr marL="0" indent="0" algn="just">
              <a:spcBef>
                <a:spcPts val="3000"/>
              </a:spcBef>
              <a:buSzTx/>
              <a:buNone/>
              <a:defRPr sz="4200">
                <a:latin typeface="Gill Sans"/>
                <a:ea typeface="Gill Sans"/>
                <a:cs typeface="Gill Sans"/>
                <a:sym typeface="Gill Sans"/>
              </a:defRPr>
            </a:pPr>
            <a:r>
              <a:rPr u="sng">
                <a:hlinkClick r:id="rId2" invalidUrl="" action="" tgtFrame="" tooltip="" history="1" highlightClick="0" endSnd="0"/>
              </a:rPr>
              <a:t>http://cknjoiee.uw.edu.pl/wp-content/uploads/2021/09/Regulamin-NJ-CKNJOiEE.pdf</a:t>
            </a:r>
          </a:p>
          <a:p>
            <a:pPr algn="just">
              <a:spcBef>
                <a:spcPts val="3000"/>
              </a:spcBef>
              <a:defRPr sz="4200">
                <a:solidFill>
                  <a:schemeClr val="accent5"/>
                </a:solidFill>
                <a:latin typeface="Gill Sans"/>
                <a:ea typeface="Gill Sans"/>
                <a:cs typeface="Gill Sans"/>
                <a:sym typeface="Gill Sans"/>
              </a:defRPr>
            </a:pPr>
            <a:r>
              <a:t>Szczegółowe zasady dyplomowania w CKNJOiEE</a:t>
            </a:r>
          </a:p>
          <a:p>
            <a:pPr marL="0" indent="0" algn="just">
              <a:spcBef>
                <a:spcPts val="3000"/>
              </a:spcBef>
              <a:buClr>
                <a:srgbClr val="000000"/>
              </a:buClr>
              <a:buSzTx/>
              <a:buNone/>
              <a:defRPr>
                <a:latin typeface="Gill Sans"/>
                <a:ea typeface="Gill Sans"/>
                <a:cs typeface="Gill Sans"/>
                <a:sym typeface="Gill Sans"/>
              </a:defRPr>
            </a:pPr>
            <a:r>
              <a:rPr u="sng">
                <a:hlinkClick r:id="rId3" invalidUrl="" action="" tgtFrame="" tooltip="" history="1" highlightClick="0" endSnd="0"/>
              </a:rPr>
              <a:t>https://dokumenty.uw.edu.pl/dziennik/DRD/Lists/Dziennik/Attachments/979/DRD.2021.210.URD.17.pdf</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681566" y="444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sp>
        <p:nvSpPr>
          <p:cNvPr id="259" name="Shape 259"/>
          <p:cNvSpPr/>
          <p:nvPr>
            <p:ph type="body" idx="1"/>
          </p:nvPr>
        </p:nvSpPr>
        <p:spPr>
          <a:xfrm>
            <a:off x="669726" y="2857500"/>
            <a:ext cx="11665348" cy="6286500"/>
          </a:xfrm>
          <a:prstGeom prst="rect">
            <a:avLst/>
          </a:prstGeom>
        </p:spPr>
        <p:txBody>
          <a:bodyPr/>
          <a:lstStyle/>
          <a:p>
            <a:pPr algn="just">
              <a:defRPr sz="3500">
                <a:latin typeface="Gill Sans"/>
                <a:ea typeface="Gill Sans"/>
                <a:cs typeface="Gill Sans"/>
                <a:sym typeface="Gill Sans"/>
              </a:defRPr>
            </a:pPr>
            <a:r>
              <a:rPr u="sng">
                <a:hlinkClick r:id="rId2" invalidUrl="" action="" tgtFrame="" tooltip="" history="1" highlightClick="0" endSnd="0"/>
              </a:rPr>
              <a:t>https://monitor.uw.edu.pl/Lists/Uchway/Attachments/5755/M.2021.18.Post.1.pdf</a:t>
            </a:r>
          </a:p>
          <a:p>
            <a:pPr marL="1104900" indent="-482600" algn="just">
              <a:spcBef>
                <a:spcPts val="1000"/>
              </a:spcBef>
              <a:defRPr sz="2600">
                <a:latin typeface="Gill Sans"/>
                <a:ea typeface="Gill Sans"/>
                <a:cs typeface="Gill Sans"/>
                <a:sym typeface="Gill Sans"/>
              </a:defRPr>
            </a:pPr>
            <a:r>
              <a:t>Kiedy zaczyna się sesja egzaminacyjna?</a:t>
            </a:r>
          </a:p>
          <a:p>
            <a:pPr marL="1104900" indent="-482600" algn="just">
              <a:spcBef>
                <a:spcPts val="1000"/>
              </a:spcBef>
              <a:defRPr sz="2600">
                <a:latin typeface="Gill Sans"/>
                <a:ea typeface="Gill Sans"/>
                <a:cs typeface="Gill Sans"/>
                <a:sym typeface="Gill Sans"/>
              </a:defRPr>
            </a:pPr>
            <a:r>
              <a:t>Kiedy kończą się zajęcia dydaktyczne?</a:t>
            </a:r>
          </a:p>
          <a:p>
            <a:pPr marL="1104900" indent="-482600" algn="just">
              <a:spcBef>
                <a:spcPts val="1000"/>
              </a:spcBef>
              <a:defRPr sz="2600">
                <a:latin typeface="Gill Sans"/>
                <a:ea typeface="Gill Sans"/>
                <a:cs typeface="Gill Sans"/>
                <a:sym typeface="Gill Sans"/>
              </a:defRPr>
            </a:pPr>
            <a:r>
              <a:t>Czy mamy wolne w Święto Zmarłych?</a:t>
            </a:r>
          </a:p>
          <a:p>
            <a:pPr marL="1104900" indent="-482600" algn="just">
              <a:spcBef>
                <a:spcPts val="1000"/>
              </a:spcBef>
              <a:defRPr sz="2600">
                <a:latin typeface="Gill Sans"/>
                <a:ea typeface="Gill Sans"/>
                <a:cs typeface="Gill Sans"/>
                <a:sym typeface="Gill Sans"/>
              </a:defRPr>
            </a:pPr>
            <a:r>
              <a:t>Ile trwa przerwa świąteczna?</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xfrm>
            <a:off x="1154443" y="-63500"/>
            <a:ext cx="11099801" cy="2159000"/>
          </a:xfrm>
          <a:prstGeom prst="rect">
            <a:avLst/>
          </a:prstGeom>
        </p:spPr>
        <p:txBody>
          <a:bodyPr/>
          <a:lstStyle/>
          <a:p>
            <a:pPr>
              <a:defRPr sz="6000">
                <a:latin typeface="Gill Sans"/>
                <a:ea typeface="Gill Sans"/>
                <a:cs typeface="Gill Sans"/>
                <a:sym typeface="Gill Sans"/>
              </a:defRPr>
            </a:pPr>
            <a:r>
              <a:t>Kalendarz akademicki </a:t>
            </a:r>
          </a:p>
          <a:p>
            <a:pPr>
              <a:defRPr sz="6000">
                <a:latin typeface="Gill Sans"/>
                <a:ea typeface="Gill Sans"/>
                <a:cs typeface="Gill Sans"/>
                <a:sym typeface="Gill Sans"/>
              </a:defRPr>
            </a:pPr>
            <a:r>
              <a:t>na rok 2021/22</a:t>
            </a:r>
          </a:p>
        </p:txBody>
      </p:sp>
      <p:pic>
        <p:nvPicPr>
          <p:cNvPr id="262" name="Zrzut ekranu 2021-09-26 o 23.40.36.png"/>
          <p:cNvPicPr>
            <a:picLocks noChangeAspect="1"/>
          </p:cNvPicPr>
          <p:nvPr/>
        </p:nvPicPr>
        <p:blipFill>
          <a:blip r:embed="rId2">
            <a:extLst/>
          </a:blip>
          <a:stretch>
            <a:fillRect/>
          </a:stretch>
        </p:blipFill>
        <p:spPr>
          <a:xfrm>
            <a:off x="1313193" y="1993900"/>
            <a:ext cx="10782301" cy="75184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346802" y="444500"/>
            <a:ext cx="12311196" cy="2159000"/>
          </a:xfrm>
          <a:prstGeom prst="rect">
            <a:avLst/>
          </a:prstGeom>
        </p:spPr>
        <p:txBody>
          <a:bodyPr/>
          <a:lstStyle/>
          <a:p>
            <a:pPr defTabSz="566674">
              <a:defRPr sz="4559">
                <a:latin typeface="Gill Sans SemiBold"/>
                <a:ea typeface="Gill Sans SemiBold"/>
                <a:cs typeface="Gill Sans SemiBold"/>
                <a:sym typeface="Gill Sans SemiBold"/>
              </a:defRPr>
            </a:pPr>
            <a:r>
              <a:t>Jak będziemy się uczyć? </a:t>
            </a:r>
          </a:p>
          <a:p>
            <a:pPr defTabSz="566674">
              <a:defRPr sz="4559">
                <a:latin typeface="Gill Sans SemiBold"/>
                <a:ea typeface="Gill Sans SemiBold"/>
                <a:cs typeface="Gill Sans SemiBold"/>
                <a:sym typeface="Gill Sans SemiBold"/>
              </a:defRPr>
            </a:pPr>
            <a:r>
              <a:t>zajęcia w semestrze zimowym 2021/2022</a:t>
            </a:r>
          </a:p>
          <a:p>
            <a:pPr defTabSz="566674">
              <a:defRPr sz="4559">
                <a:solidFill>
                  <a:schemeClr val="accent5"/>
                </a:solidFill>
                <a:latin typeface="Gill Sans"/>
                <a:ea typeface="Gill Sans"/>
                <a:cs typeface="Gill Sans"/>
                <a:sym typeface="Gill Sans"/>
              </a:defRPr>
            </a:pPr>
            <a:r>
              <a:t>zajęcia dydaktyczne</a:t>
            </a:r>
          </a:p>
        </p:txBody>
      </p:sp>
      <p:sp>
        <p:nvSpPr>
          <p:cNvPr id="130" name="Shape 130"/>
          <p:cNvSpPr/>
          <p:nvPr>
            <p:ph type="body" idx="1"/>
          </p:nvPr>
        </p:nvSpPr>
        <p:spPr>
          <a:xfrm>
            <a:off x="797106" y="2772622"/>
            <a:ext cx="11665347"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112 Rektora UW z dnia 16 września 2021 r. w sprawie organizacji kształcenia w roku akademickim 2021/2022 - </a:t>
            </a:r>
            <a:r>
              <a:rPr u="sng">
                <a:hlinkClick r:id="rId2" invalidUrl="" action="" tgtFrame="" tooltip="" history="1" highlightClick="0" endSnd="0"/>
              </a:rPr>
              <a:t>https://monitor.uw.edu.pl/Lists/Uchway/Attachments/5987/M.2021.223.Zarz.112.pdf</a:t>
            </a:r>
            <a:r>
              <a:rPr>
                <a:solidFill>
                  <a:schemeClr val="accent5"/>
                </a:solidFill>
              </a:rPr>
              <a:t> kształcenie na Uniwersytecie Warszawskim prowadzi się w trybie stacjonarnym (w bezpośredniej obecności uczestników procesu kształcenia), w szczególności w obiektach Uniwersytetu Warszawskiego;</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unnamed.jpg"/>
          <p:cNvPicPr>
            <a:picLocks noChangeAspect="1"/>
          </p:cNvPicPr>
          <p:nvPr/>
        </p:nvPicPr>
        <p:blipFill>
          <a:blip r:embed="rId2">
            <a:extLst/>
          </a:blip>
          <a:stretch>
            <a:fillRect/>
          </a:stretch>
        </p:blipFill>
        <p:spPr>
          <a:xfrm>
            <a:off x="467959" y="1482427"/>
            <a:ext cx="12068882" cy="6788746"/>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346802" y="444500"/>
            <a:ext cx="12311196" cy="2159000"/>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700">
                <a:solidFill>
                  <a:schemeClr val="accent5"/>
                </a:solidFill>
                <a:latin typeface="Gill Sans"/>
                <a:ea typeface="Gill Sans"/>
                <a:cs typeface="Gill Sans"/>
                <a:sym typeface="Gill Sans"/>
              </a:defRPr>
            </a:pPr>
            <a:r>
              <a:t>zajęcia dydaktyczne</a:t>
            </a:r>
          </a:p>
        </p:txBody>
      </p:sp>
      <p:sp>
        <p:nvSpPr>
          <p:cNvPr id="133" name="Shape 133"/>
          <p:cNvSpPr/>
          <p:nvPr>
            <p:ph type="body" idx="1"/>
          </p:nvPr>
        </p:nvSpPr>
        <p:spPr>
          <a:xfrm>
            <a:off x="797106" y="2759922"/>
            <a:ext cx="11665347" cy="6286501"/>
          </a:xfrm>
          <a:prstGeom prst="rect">
            <a:avLst/>
          </a:prstGeom>
        </p:spPr>
        <p:txBody>
          <a:bodyPr/>
          <a:lstStyle/>
          <a:p>
            <a:pPr marL="444499" indent="-444499" algn="just">
              <a:spcBef>
                <a:spcPts val="3000"/>
              </a:spcBef>
              <a:defRPr>
                <a:solidFill>
                  <a:schemeClr val="accent5"/>
                </a:solidFill>
                <a:latin typeface="Gill Sans"/>
                <a:ea typeface="Gill Sans"/>
                <a:cs typeface="Gill Sans"/>
                <a:sym typeface="Gill Sans"/>
              </a:defRPr>
            </a:pPr>
            <a:r>
              <a:t>= zajęcia odbywają się w czasie i miejscu wskazanym w planie zajęć dostępnym na stronie CKNJOiEE; </a:t>
            </a:r>
          </a:p>
          <a:p>
            <a:pPr marL="444499" indent="-444499" algn="just">
              <a:spcBef>
                <a:spcPts val="3000"/>
              </a:spcBef>
              <a:buClr>
                <a:srgbClr val="000000"/>
              </a:buClr>
              <a:defRPr>
                <a:solidFill>
                  <a:schemeClr val="accent5"/>
                </a:solidFill>
                <a:latin typeface="Gill Sans"/>
                <a:ea typeface="Gill Sans"/>
                <a:cs typeface="Gill Sans"/>
                <a:sym typeface="Gill Sans"/>
              </a:defRPr>
            </a:pPr>
            <a:r>
              <a:rPr>
                <a:solidFill>
                  <a:srgbClr val="000000"/>
                </a:solidFill>
              </a:rPr>
              <a:t>zakładka Student/Plany zajęć - plan zajęć na semestr zimowy 2020/21 dla specjalności głównej angielskiej i wybranej specjalności dodatkowej:</a:t>
            </a:r>
          </a:p>
          <a:p>
            <a:pPr marL="444499" indent="-444499" algn="just">
              <a:spcBef>
                <a:spcPts val="3000"/>
              </a:spcBef>
              <a:defRPr>
                <a:latin typeface="Gill Sans"/>
                <a:ea typeface="Gill Sans"/>
                <a:cs typeface="Gill Sans"/>
                <a:sym typeface="Gill Sans"/>
              </a:defRPr>
            </a:pPr>
            <a:r>
              <a:rPr u="sng">
                <a:hlinkClick r:id="rId2" invalidUrl="" action="" tgtFrame="" tooltip="" history="1" highlightClick="0" endSnd="0"/>
              </a:rPr>
              <a:t>http://cknjoiee.uw.edu.pl/studia-i-stopnia/</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38" name="Shape 138"/>
          <p:cNvSpPr/>
          <p:nvPr>
            <p:ph type="body" idx="1"/>
          </p:nvPr>
        </p:nvSpPr>
        <p:spPr>
          <a:xfrm>
            <a:off x="814039" y="3200188"/>
            <a:ext cx="11665348" cy="6286501"/>
          </a:xfrm>
          <a:prstGeom prst="rect">
            <a:avLst/>
          </a:prstGeom>
        </p:spPr>
        <p:txBody>
          <a:bodyPr/>
          <a:lstStyle/>
          <a:p>
            <a:pPr marL="444499" indent="-444499" algn="just">
              <a:spcBef>
                <a:spcPts val="3000"/>
              </a:spcBef>
              <a:defRPr>
                <a:latin typeface="Gill Sans"/>
                <a:ea typeface="Gill Sans"/>
                <a:cs typeface="Gill Sans"/>
                <a:sym typeface="Gill Sans"/>
              </a:defRPr>
            </a:pPr>
            <a:r>
              <a:t>zgodnie z Zarządzeniem nr 111 Rektora UW </a:t>
            </a:r>
            <a:r>
              <a:rPr>
                <a:solidFill>
                  <a:schemeClr val="accent5"/>
                </a:solidFill>
              </a:rPr>
              <a:t>mogą być okresowo prowadzone w trybie zdalnym za indywidualną zgodą odpowiednio kierownika lub dyrektora, </a:t>
            </a:r>
            <a:r>
              <a:t>o którym mowa w § 5 ust. 1, wyrażoną na uzasadniony wniosek prowadzącego zajęcia. </a:t>
            </a:r>
          </a:p>
          <a:p>
            <a:pPr marL="444499" indent="-444499" algn="just">
              <a:spcBef>
                <a:spcPts val="3000"/>
              </a:spcBef>
              <a:defRPr>
                <a:latin typeface="Gill Sans"/>
                <a:ea typeface="Gill Sans"/>
                <a:cs typeface="Gill Sans"/>
                <a:sym typeface="Gill Sans"/>
              </a:defRPr>
            </a:pPr>
            <a:r>
              <a:t>W takim przypadku o trybie zdalnym uczestnicy zajęć muszą zostać poinformowani z co najmniej 24-godzinnym wyprzedzeniem.</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346802" y="444500"/>
            <a:ext cx="12311196" cy="2651192"/>
          </a:xfrm>
          <a:prstGeom prst="rect">
            <a:avLst/>
          </a:prstGeom>
        </p:spPr>
        <p:txBody>
          <a:bodyPr/>
          <a:lstStyle/>
          <a:p>
            <a:pPr>
              <a:defRPr sz="4700">
                <a:latin typeface="Gill Sans SemiBold"/>
                <a:ea typeface="Gill Sans SemiBold"/>
                <a:cs typeface="Gill Sans SemiBold"/>
                <a:sym typeface="Gill Sans SemiBold"/>
              </a:defRPr>
            </a:pPr>
            <a:r>
              <a:t>Jak będziemy się uczyć? </a:t>
            </a:r>
          </a:p>
          <a:p>
            <a:pPr>
              <a:defRPr sz="4400">
                <a:solidFill>
                  <a:schemeClr val="accent5"/>
                </a:solidFill>
                <a:latin typeface="Gill Sans"/>
                <a:ea typeface="Gill Sans"/>
                <a:cs typeface="Gill Sans"/>
                <a:sym typeface="Gill Sans"/>
              </a:defRPr>
            </a:pPr>
            <a:r>
              <a:t>okresowy tryb zdalny na zajęciach realizowanych            w trybie stacjonarnym </a:t>
            </a:r>
          </a:p>
        </p:txBody>
      </p:sp>
      <p:sp>
        <p:nvSpPr>
          <p:cNvPr id="141" name="Shape 141"/>
          <p:cNvSpPr/>
          <p:nvPr>
            <p:ph type="body" idx="1"/>
          </p:nvPr>
        </p:nvSpPr>
        <p:spPr>
          <a:xfrm>
            <a:off x="814039" y="3200188"/>
            <a:ext cx="11665348" cy="6286501"/>
          </a:xfrm>
          <a:prstGeom prst="rect">
            <a:avLst/>
          </a:prstGeom>
        </p:spPr>
        <p:txBody>
          <a:bodyPr/>
          <a:lstStyle/>
          <a:p>
            <a:pPr marL="444499" indent="-444499" algn="just">
              <a:spcBef>
                <a:spcPts val="3000"/>
              </a:spcBef>
              <a:defRPr>
                <a:latin typeface="Gill Sans"/>
                <a:ea typeface="Gill Sans"/>
                <a:cs typeface="Gill Sans"/>
                <a:sym typeface="Gill Sans"/>
              </a:defRPr>
            </a:pPr>
            <a:r>
              <a:t>październik 2021 - zajęcia zdalne w trybie synchronicznym:</a:t>
            </a:r>
          </a:p>
          <a:p>
            <a:pPr marL="1028700" algn="just">
              <a:spcBef>
                <a:spcPts val="1100"/>
              </a:spcBef>
              <a:defRPr>
                <a:latin typeface="Gill Sans"/>
                <a:ea typeface="Gill Sans"/>
                <a:cs typeface="Gill Sans"/>
                <a:sym typeface="Gill Sans"/>
              </a:defRPr>
            </a:pPr>
            <a:r>
              <a:t>prof.  Andrzej Diniejko </a:t>
            </a:r>
          </a:p>
          <a:p>
            <a:pPr marL="1028700" algn="just">
              <a:spcBef>
                <a:spcPts val="1100"/>
              </a:spcBef>
              <a:defRPr>
                <a:latin typeface="Gill Sans"/>
                <a:ea typeface="Gill Sans"/>
                <a:cs typeface="Gill Sans"/>
                <a:sym typeface="Gill Sans"/>
              </a:defRPr>
            </a:pPr>
            <a:r>
              <a:t>prof. Grażyna Szewczyk (1 spotkanie stacjonarne, reszta synchronicznie )</a:t>
            </a:r>
          </a:p>
          <a:p>
            <a:pPr marL="1028700" algn="just">
              <a:spcBef>
                <a:spcPts val="1100"/>
              </a:spcBef>
              <a:defRPr>
                <a:latin typeface="Gill Sans"/>
                <a:ea typeface="Gill Sans"/>
                <a:cs typeface="Gill Sans"/>
                <a:sym typeface="Gill Sans"/>
              </a:defRPr>
            </a:pPr>
            <a:r>
              <a:t>dr Anna Murkowska</a:t>
            </a:r>
          </a:p>
          <a:p>
            <a:pPr marL="1028700" algn="just">
              <a:spcBef>
                <a:spcPts val="1100"/>
              </a:spcBef>
              <a:defRPr>
                <a:latin typeface="Gill Sans"/>
                <a:ea typeface="Gill Sans"/>
                <a:cs typeface="Gill Sans"/>
                <a:sym typeface="Gill Sans"/>
              </a:defRPr>
            </a:pPr>
            <a:r>
              <a:t>dr Przemysława Wolski</a:t>
            </a:r>
          </a:p>
          <a:p>
            <a:pPr marL="444499" indent="-444499" algn="just">
              <a:spcBef>
                <a:spcPts val="1100"/>
              </a:spcBef>
              <a:defRPr>
                <a:latin typeface="Gill Sans"/>
                <a:ea typeface="Gill Sans"/>
                <a:cs typeface="Gill Sans"/>
                <a:sym typeface="Gill Sans"/>
              </a:defRPr>
            </a:pPr>
            <a:r>
              <a:t>listopad 2021 - dr Agnieszka Sochal</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