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58" r:id="rId6"/>
    <p:sldId id="267" r:id="rId7"/>
    <p:sldId id="271" r:id="rId8"/>
    <p:sldId id="268" r:id="rId9"/>
    <p:sldId id="270" r:id="rId10"/>
    <p:sldId id="269" r:id="rId11"/>
    <p:sldId id="262" r:id="rId12"/>
    <p:sldId id="263" r:id="rId13"/>
    <p:sldId id="264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98353E-93D5-4311-8D71-8255EA85FA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33D68B8-AE68-4FC3-80FB-CA20D6A991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5B07C71-6651-488E-BCD7-9C5215E07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02E8-7A8B-4D7E-A7F4-0FDE2823BEF2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A901817-8CDB-4D37-9D25-C6093E75B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E7AC699-3CB1-477C-AEB5-355B30706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67B2-0CD2-4D04-8A57-E4647411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447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F1A8AB-0FC1-4F73-A067-227B1005C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331D1BB-A21F-40D3-8F7A-67DD35413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2BB65D6-B1FD-492F-9C03-2EDBF3F32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02E8-7A8B-4D7E-A7F4-0FDE2823BEF2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D7827F3-4838-4F79-8484-F39B6EA43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DD50176-0998-4E11-B04F-E8FB3CAC9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67B2-0CD2-4D04-8A57-E4647411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36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22F910AA-1577-4B7C-A534-F04C3197D9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98C039B-C5FA-4D3F-BBB5-14D7A1E642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D069074-99D5-4B34-A60D-4299ED8D0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02E8-7A8B-4D7E-A7F4-0FDE2823BEF2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455B476-91E8-4904-AD8C-BF90B4326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AFF7C82-31BB-49C0-BBBD-2E3EAEE7C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67B2-0CD2-4D04-8A57-E4647411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5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0420C8-A4CA-43D9-963C-367B82253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FD00AB-8F4E-490F-8CE3-4C239FDAD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08D2FC4-C614-483C-B42B-BC08ADA37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02E8-7A8B-4D7E-A7F4-0FDE2823BEF2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13577A1-604D-445D-9901-8E11D35DC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47D9C36-0258-4676-8AF3-CA86D62CA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67B2-0CD2-4D04-8A57-E4647411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0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B537CC-7CAF-4E17-866A-5A963C937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E8AB9A1-3835-4283-AA93-64A378477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33665F4-5809-4CDF-9DDB-FB56B9A0D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02E8-7A8B-4D7E-A7F4-0FDE2823BEF2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5EB992F-9ABC-4307-902C-721E1CE92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6213994-9074-4D30-931C-61F0BA871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67B2-0CD2-4D04-8A57-E4647411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1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5805B1-6258-4454-8DEA-4DAA70087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05A4F6-9A35-4D12-92FA-70748D0A10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4960015-B7A1-4990-A841-C0E5C31EEC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A19F699-0299-4FA1-8C75-54ACF898D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02E8-7A8B-4D7E-A7F4-0FDE2823BEF2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F37BC06-CB70-45C7-89C1-5B5B490F3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07DE52C-D391-4575-A3BE-3FCC5624F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67B2-0CD2-4D04-8A57-E4647411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263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A09E34-97C4-42BE-B36D-F5F64C133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F62AC0F-13A7-4E25-B976-6533C1132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2137260-4AC4-4856-A164-A062200D9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9D00699-DE07-49FC-A164-39DFF9E78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F3E1755-98E3-4466-B9DE-97EFC5EFA6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D41FD815-04BA-4159-BD7F-0BA8A533B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02E8-7A8B-4D7E-A7F4-0FDE2823BEF2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33E22AAD-788F-410F-9F02-C9192A021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9797178E-D6C8-4DBE-826E-F60FF2665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67B2-0CD2-4D04-8A57-E4647411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246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F921CE-BF09-46DE-B298-1C4D5C4C0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2487AE8-1D40-4013-8EF3-C8E77315F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02E8-7A8B-4D7E-A7F4-0FDE2823BEF2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CAE6FAB-2813-421F-A6E7-EE07E680B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50DC05D-FF98-4BF6-8248-875E7269B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67B2-0CD2-4D04-8A57-E4647411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1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BD3DCA7A-C63B-42D1-9934-9C714AAEF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02E8-7A8B-4D7E-A7F4-0FDE2823BEF2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7E6F689A-0122-4C4A-80B4-ABC6EBE44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B9C2002-3C64-4A1E-8A95-8AA63492F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67B2-0CD2-4D04-8A57-E4647411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8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3179C3-3341-4FB3-B015-9A365B31C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5874CC-E8CB-45DD-8BEF-F093F80F9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370A474-DB8D-4EF9-9A11-B57388F47D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0B9AD97-25ED-4D43-B04E-187AF440E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02E8-7A8B-4D7E-A7F4-0FDE2823BEF2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45850F1-75E3-4122-B0C7-27B4B06A6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E3AFC41-FF3B-4A1E-84CD-C8B57A0E7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67B2-0CD2-4D04-8A57-E4647411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570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751CAD-5F7E-47BB-9196-644F18637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B324E5A-EB05-4D8A-9F8F-2E807D3DB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C04CE89-02F1-45DE-A25D-7DE24EB186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8CFA910-755C-43B3-B183-6AA03A786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02E8-7A8B-4D7E-A7F4-0FDE2823BEF2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58412FF-106E-4784-9F53-4119B1E31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DFB0353-3FAC-45DF-ADC1-F9F51F50C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67B2-0CD2-4D04-8A57-E4647411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35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39B9006-63E4-4E0A-BA06-970E7415A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6A8A226-A8D3-4024-AE9A-7685B0CDF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6380AFD-6F22-4120-9BEA-F04B35695A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002E8-7A8B-4D7E-A7F4-0FDE2823BEF2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2F4EC2A-A15F-4EA9-A89D-CC66F1401B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63BCA29-2597-460F-8F1C-40D383A4D9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267B2-0CD2-4D04-8A57-E4647411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29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azarnotal@uw.edu.pl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C91E3B02-4B65-4A38-8A5A-131514913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29" y="365125"/>
            <a:ext cx="10765971" cy="574642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pl-PL" b="1" dirty="0"/>
              <a:t>INFORMACJE W SPRAWIE LEKTORATÓW DLA STUDENTÓW </a:t>
            </a:r>
            <a:r>
              <a:rPr lang="pl-PL" b="1" dirty="0" err="1"/>
              <a:t>CKNJOiEE</a:t>
            </a:r>
            <a:r>
              <a:rPr lang="pl-PL" b="1" dirty="0"/>
              <a:t> UW</a:t>
            </a:r>
            <a:br>
              <a:rPr lang="pl-PL" b="1" dirty="0"/>
            </a:br>
            <a:br>
              <a:rPr lang="pl-PL" b="1" dirty="0"/>
            </a:br>
            <a:br>
              <a:rPr lang="en-US" dirty="0"/>
            </a:br>
            <a:endParaRPr lang="en-US" sz="2800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C4BED103-2B25-42A4-A134-B784D8DE21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713583"/>
            <a:ext cx="4029075" cy="2397968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37CB8063-710D-4B5D-A6B2-A76296DE57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7703" y="3713583"/>
            <a:ext cx="310515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597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B01E42-8C8C-496A-A6C6-5ED249EB4F7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b="1" dirty="0"/>
              <a:t>Czy za lektoraty się płaci?</a:t>
            </a:r>
            <a:endParaRPr lang="en-GB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5C9700-36E6-4E21-817A-7F9CEC920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Koszt żetonu: 13,748 zł, koszt zajęć 60-godzinnych: 824,88 zł</a:t>
            </a:r>
            <a:br>
              <a:rPr lang="pl-PL" dirty="0"/>
            </a:br>
            <a:endParaRPr lang="pl-PL" dirty="0"/>
          </a:p>
          <a:p>
            <a:r>
              <a:rPr lang="pl-PL" dirty="0"/>
              <a:t>Koszt żetonu (stawka komercyjna, ponad limit posiadanych żetonów):  </a:t>
            </a:r>
            <a:br>
              <a:rPr lang="pl-PL" dirty="0"/>
            </a:br>
            <a:endParaRPr lang="pl-PL" dirty="0"/>
          </a:p>
          <a:p>
            <a:r>
              <a:rPr lang="pl-PL" dirty="0"/>
              <a:t>19,64 zł, koszt zajęć 60-godzinnych: 1178,40 zł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5670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558ADB-1386-4696-9883-81191D266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82" y="365125"/>
            <a:ext cx="11176518" cy="581174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dirty="0"/>
              <a:t> </a:t>
            </a:r>
            <a:br>
              <a:rPr lang="en-US" dirty="0"/>
            </a:br>
            <a:r>
              <a:rPr lang="pl-PL" dirty="0"/>
              <a:t>Dodatkowa informacja dla studentów </a:t>
            </a:r>
            <a:r>
              <a:rPr lang="pl-PL" dirty="0" err="1"/>
              <a:t>CKNJOiEE</a:t>
            </a:r>
            <a:r>
              <a:rPr lang="pl-PL" dirty="0"/>
              <a:t> w sprawie </a:t>
            </a:r>
            <a:r>
              <a:rPr lang="pl-PL" b="1" dirty="0"/>
              <a:t>egzaminów certyfikacyjnych UW </a:t>
            </a:r>
            <a:r>
              <a:rPr lang="pl-PL" dirty="0"/>
              <a:t>z języków obcych:</a:t>
            </a:r>
            <a:br>
              <a:rPr lang="en-US" dirty="0"/>
            </a:br>
            <a:br>
              <a:rPr lang="pl-PL" dirty="0"/>
            </a:br>
            <a:endParaRPr lang="en-US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C3F9AA63-EBAF-4F33-B76C-B850727E02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9862" y="4231141"/>
            <a:ext cx="3162300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216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CFFC1D-D31E-4D36-B120-116FDBE442A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pl-PL" sz="2800" b="1" dirty="0"/>
              <a:t>Zgodnie z Zarządzeniem Rektora UW nr 59 wszyscy studenci UW mają obowiązek zdania egzaminu certyfikacyjnego z języka obcego na poziomie B2. </a:t>
            </a:r>
            <a:endParaRPr lang="en-US" sz="2800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5D4997C-DE06-4CDB-A9D8-0E5F776B2AD0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pl-PL" u="sng" dirty="0"/>
              <a:t>Studenci dwóch specjalności językowych</a:t>
            </a:r>
            <a:r>
              <a:rPr lang="pl-PL" dirty="0"/>
              <a:t> są zwolnieni z tego obowiązku pod warunkiem zdania końcowego egzaminu z praktycznej znajomości języka drugiej specjalności językowej organizowanego przez </a:t>
            </a:r>
            <a:r>
              <a:rPr lang="pl-PL" dirty="0" err="1"/>
              <a:t>CKNJOiEE</a:t>
            </a:r>
            <a:r>
              <a:rPr lang="pl-PL" dirty="0"/>
              <a:t> na poziomie C1.</a:t>
            </a:r>
          </a:p>
          <a:p>
            <a:pPr lvl="0"/>
            <a:r>
              <a:rPr lang="pl-PL" u="sng" dirty="0"/>
              <a:t>Studenci specjalności Wiedza o Społeczeństwie </a:t>
            </a:r>
            <a:r>
              <a:rPr lang="pl-PL" dirty="0"/>
              <a:t> są zobowiązani do zdania egzaminu certyfikacyjnego organizowanego przez SZJO UW z języka obcego na poziomie co najmniej B1, z języka innego niż język głównej specjalności.</a:t>
            </a: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060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89E2A3-A6B3-4D55-8AC2-E3E9844B7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102" y="365125"/>
            <a:ext cx="10560698" cy="456143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pl-PL" dirty="0"/>
              <a:t>Każdy student Centrum ma przyznane dwa żetony egzaminacyjne.</a:t>
            </a:r>
            <a:br>
              <a:rPr lang="pl-PL" dirty="0"/>
            </a:br>
            <a:r>
              <a:rPr lang="pl-PL" dirty="0"/>
              <a:t> Zapisy na egzaminy certyfikacyjne odbywają się w ramach rejestracji żetonowej.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136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D55B4E-2DF9-49E0-B216-7252E21BA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127" y="365125"/>
            <a:ext cx="10644673" cy="4888010"/>
          </a:xfrm>
        </p:spPr>
        <p:txBody>
          <a:bodyPr/>
          <a:lstStyle/>
          <a:p>
            <a:r>
              <a:rPr lang="pl-PL" dirty="0"/>
              <a:t>Koordynator ds. lektoratów </a:t>
            </a:r>
            <a:r>
              <a:rPr lang="pl-PL" dirty="0" err="1"/>
              <a:t>CKNJOiEE</a:t>
            </a:r>
            <a:r>
              <a:rPr lang="pl-PL" dirty="0"/>
              <a:t> UW</a:t>
            </a:r>
            <a:br>
              <a:rPr lang="en-US" dirty="0"/>
            </a:br>
            <a:r>
              <a:rPr lang="pl-PL" dirty="0"/>
              <a:t>mgr Anna Żarnotal </a:t>
            </a:r>
            <a:r>
              <a:rPr lang="pl-PL" u="sng" dirty="0">
                <a:hlinkClick r:id="rId2"/>
              </a:rPr>
              <a:t>azarnotal@uw.edu.pl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729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5D301B-6BA6-48FF-A6C4-9B71E6C3E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65125"/>
            <a:ext cx="10439400" cy="570910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pl-PL" b="1" i="1" dirty="0"/>
              <a:t>Centrum Kształcenia Nauczycieli Języków Obcych i Edukacji Europejskiej UW </a:t>
            </a:r>
            <a:r>
              <a:rPr lang="pl-PL" dirty="0"/>
              <a:t>jest uprawnione do prowadzenia lektoratów w ramach Uniwersyteckiego Systemu Nauczania Języków Obcych (USNJO). Centrum prowadzi lektoraty dla studentów </a:t>
            </a:r>
            <a:r>
              <a:rPr lang="pl-PL" dirty="0" err="1"/>
              <a:t>CKNJOiEE</a:t>
            </a:r>
            <a:r>
              <a:rPr lang="pl-PL" dirty="0"/>
              <a:t>  i studentów innych jednostek Uniwersytetu Warszawskiego od roku akademickiego 2001/2002.</a:t>
            </a:r>
            <a:br>
              <a:rPr lang="en-US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39484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33A33A-AE7A-46A4-920C-EB4A321B3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763" y="365125"/>
            <a:ext cx="10542037" cy="500930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sz="3600" dirty="0"/>
              <a:t> </a:t>
            </a:r>
            <a:r>
              <a:rPr lang="pl-PL" sz="2800" dirty="0"/>
              <a:t>Centrum Kształcenia Nauczycieli Języków Obcych i Edukacji Europejskiej UW prowadzi lektoraty  z języka angielskiego, języka francuskiego oraz języka niemieckiego</a:t>
            </a:r>
            <a:r>
              <a:rPr lang="pl-PL" sz="3600" dirty="0"/>
              <a:t>. </a:t>
            </a:r>
            <a:br>
              <a:rPr lang="pl-PL" sz="3600" dirty="0"/>
            </a:br>
            <a:r>
              <a:rPr lang="pl-PL" sz="2800" dirty="0"/>
              <a:t>Każdy student Centrum ma 240 żetonów typu LEK</a:t>
            </a:r>
            <a:br>
              <a:rPr lang="en-US" dirty="0"/>
            </a:br>
            <a:br>
              <a:rPr lang="pl-PL" dirty="0"/>
            </a:br>
            <a:br>
              <a:rPr lang="pl-PL" dirty="0"/>
            </a:br>
            <a:endParaRPr lang="en-US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080E3395-4228-4A82-91B5-9D73DBCAB0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509" y="3428999"/>
            <a:ext cx="2699484" cy="1338944"/>
          </a:xfrm>
          <a:prstGeom prst="rect">
            <a:avLst/>
          </a:prstGeom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50E1F4A3-DD6F-4B61-AE7B-C29E65C76D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6807" y="3429000"/>
            <a:ext cx="2180058" cy="1417553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2CFA65AA-21A7-4293-B825-205B0F41C2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9465" y="3429000"/>
            <a:ext cx="238125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253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11F26D-9CD9-4E2F-9644-3C1349230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424" y="365125"/>
            <a:ext cx="10523376" cy="5111944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b="1" dirty="0"/>
              <a:t>Lektorat STACJONARNY:</a:t>
            </a:r>
            <a:br>
              <a:rPr lang="pl-PL" dirty="0"/>
            </a:br>
            <a:r>
              <a:rPr lang="pl-PL" dirty="0"/>
              <a:t>2X90 min w bloku jednego dnia (60h)</a:t>
            </a:r>
            <a:br>
              <a:rPr lang="pl-PL" dirty="0"/>
            </a:br>
            <a:r>
              <a:rPr lang="pl-PL" dirty="0"/>
              <a:t>2x90 min dwa razy w tygodniu (60h)</a:t>
            </a:r>
            <a:br>
              <a:rPr lang="pl-PL" dirty="0"/>
            </a:br>
            <a:r>
              <a:rPr lang="pl-PL" sz="2000" b="1" u="sng" dirty="0"/>
              <a:t>Zajęcia stacjonarne prowadzone są w Budynku Dydaktycznym Ksawerów Aleje Niepodległości 22</a:t>
            </a:r>
            <a:br>
              <a:rPr lang="pl-PL" dirty="0"/>
            </a:br>
            <a:r>
              <a:rPr lang="pl-PL" b="1" dirty="0"/>
              <a:t>Lektorat INTERNETOWY:</a:t>
            </a:r>
            <a:br>
              <a:rPr lang="pl-PL" dirty="0"/>
            </a:br>
            <a:r>
              <a:rPr lang="pl-PL" dirty="0"/>
              <a:t>1x90 min zajęcia ZOOM (30h)</a:t>
            </a:r>
            <a:br>
              <a:rPr lang="pl-PL" dirty="0"/>
            </a:br>
            <a:r>
              <a:rPr lang="pl-PL" dirty="0"/>
              <a:t>1x90 min zajęcia na platformie Kampus (30h)</a:t>
            </a:r>
            <a:br>
              <a:rPr lang="pl-PL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847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00E368-95CB-4877-B444-AA5D3E804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473" y="365125"/>
            <a:ext cx="10691327" cy="6026344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dirty="0" err="1"/>
              <a:t>CKNJOiEE</a:t>
            </a:r>
            <a:r>
              <a:rPr lang="pl-PL" dirty="0"/>
              <a:t>  od roku akademickiego 2009/2010 przy współpracy z Centrum Kompetencji Cyfrowych UW prowadzi także e-lektoraty.</a:t>
            </a:r>
            <a:br>
              <a:rPr lang="en-US" dirty="0"/>
            </a:br>
            <a:br>
              <a:rPr lang="pl-PL" dirty="0"/>
            </a:br>
            <a:br>
              <a:rPr lang="pl-PL" dirty="0"/>
            </a:br>
            <a:endParaRPr lang="en-US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F5FED5E4-F2D2-41D4-8DEC-F7CBD9EC23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4443" y="3768887"/>
            <a:ext cx="2152650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10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AE93F2-DEC7-4641-8751-B56DB8E9D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730" y="365125"/>
            <a:ext cx="10675070" cy="5715164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pl-PL" b="1" dirty="0"/>
              <a:t>E-LEKTORAT stacjonarny:</a:t>
            </a:r>
            <a:br>
              <a:rPr lang="pl-PL" dirty="0"/>
            </a:br>
            <a:r>
              <a:rPr lang="pl-PL" dirty="0"/>
              <a:t>14h: 7x90min / dwa tyg. ; miejsce: Al. Niepodległości 22</a:t>
            </a:r>
            <a:br>
              <a:rPr lang="pl-PL" dirty="0"/>
            </a:br>
            <a:r>
              <a:rPr lang="pl-PL" dirty="0"/>
              <a:t>46h: zajęcia w trybie asynchronicznym na platformie Kampus</a:t>
            </a:r>
            <a:br>
              <a:rPr lang="pl-PL" dirty="0"/>
            </a:br>
            <a:r>
              <a:rPr lang="pl-PL" b="1" dirty="0"/>
              <a:t>E-LEKTORAT zdalny:</a:t>
            </a:r>
            <a:br>
              <a:rPr lang="pl-PL" dirty="0"/>
            </a:br>
            <a:r>
              <a:rPr lang="pl-PL" dirty="0"/>
              <a:t>14h: 7x90min / dwa tyg.; ZOOM</a:t>
            </a:r>
            <a:br>
              <a:rPr lang="pl-PL" dirty="0"/>
            </a:br>
            <a:r>
              <a:rPr lang="pl-PL" dirty="0"/>
              <a:t>46h: zajęcia w trybie asynchronicznym na platformie Kampus</a:t>
            </a:r>
            <a:br>
              <a:rPr lang="pl-PL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9963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B2DB2A-D63E-4941-BD9F-8F157248C26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pl-PL" dirty="0"/>
              <a:t>E - lektoraty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7D49F4-EF36-433C-94B4-7815A676C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72618"/>
          </a:xfrm>
          <a:noFill/>
        </p:spPr>
        <p:txBody>
          <a:bodyPr/>
          <a:lstStyle/>
          <a:p>
            <a:r>
              <a:rPr lang="pl-PL" dirty="0"/>
              <a:t>4100-FRASB1.1.a – poziom B1 niższy semestr 1</a:t>
            </a:r>
          </a:p>
          <a:p>
            <a:r>
              <a:rPr lang="pl-PL" dirty="0"/>
              <a:t>4100-FRASB1.1.b – poziom B1 niższy semestr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4098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233269-4AF7-44C3-AB04-1BF9978BA17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pl-PL" b="1" dirty="0"/>
              <a:t>Jak i gdzie zapisać się na lektoraty?</a:t>
            </a:r>
            <a:endParaRPr lang="en-GB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D408F6-12BF-4220-9150-EC3658BCE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Na lektoraty należy zapisać się w </a:t>
            </a:r>
            <a:r>
              <a:rPr lang="pl-PL" u="sng" dirty="0"/>
              <a:t>rejestracji żetonowej </a:t>
            </a:r>
            <a:r>
              <a:rPr lang="pl-PL" dirty="0"/>
              <a:t>w czasie, gdy rejestracja żetonowa na lektoraty jest otwarta. </a:t>
            </a:r>
          </a:p>
          <a:p>
            <a:r>
              <a:rPr lang="pl-PL" dirty="0"/>
              <a:t>Terminy rejestracji są podane w zakładce Lektoraty na stronie </a:t>
            </a:r>
            <a:r>
              <a:rPr lang="pl-PL" dirty="0" err="1"/>
              <a:t>CKNJOiEE</a:t>
            </a:r>
            <a:r>
              <a:rPr lang="pl-PL" dirty="0"/>
              <a:t>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6917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38AB4E-8CB4-4B83-975C-45C15E72B78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b="1" dirty="0"/>
              <a:t>Kto musi chodzić na lektoraty?</a:t>
            </a:r>
            <a:endParaRPr lang="en-GB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F7C2FA5-E62E-44CC-B52C-C37308B6F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Studenci </a:t>
            </a:r>
            <a:r>
              <a:rPr lang="pl-PL" dirty="0" err="1"/>
              <a:t>CKNJOiEE</a:t>
            </a:r>
            <a:r>
              <a:rPr lang="pl-PL" dirty="0"/>
              <a:t> UW mają obowiązek zaliczenia 240 godzin zajęć na lektoratach lub e-lektoratach. </a:t>
            </a:r>
          </a:p>
          <a:p>
            <a:r>
              <a:rPr lang="pl-PL" dirty="0"/>
              <a:t>Uwaga: studenci </a:t>
            </a:r>
            <a:r>
              <a:rPr lang="pl-PL" dirty="0" err="1"/>
              <a:t>CKNJOiEE</a:t>
            </a:r>
            <a:r>
              <a:rPr lang="pl-PL" dirty="0"/>
              <a:t> UW </a:t>
            </a:r>
            <a:r>
              <a:rPr lang="pl-PL" dirty="0">
                <a:solidFill>
                  <a:srgbClr val="FF0000"/>
                </a:solidFill>
              </a:rPr>
              <a:t>nie mogą uczestniczyć </a:t>
            </a:r>
            <a:r>
              <a:rPr lang="pl-PL" dirty="0"/>
              <a:t>w zajęciach na 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/>
              <a:t>lektoratach z języka angielskiego.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510714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11759</TotalTime>
  <Words>494</Words>
  <Application>Microsoft Office PowerPoint</Application>
  <PresentationFormat>Panoramiczny</PresentationFormat>
  <Paragraphs>25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Motyw pakietu Office</vt:lpstr>
      <vt:lpstr>INFORMACJE W SPRAWIE LEKTORATÓW DLA STUDENTÓW CKNJOiEE UW   </vt:lpstr>
      <vt:lpstr>Centrum Kształcenia Nauczycieli Języków Obcych i Edukacji Europejskiej UW jest uprawnione do prowadzenia lektoratów w ramach Uniwersyteckiego Systemu Nauczania Języków Obcych (USNJO). Centrum prowadzi lektoraty dla studentów CKNJOiEE  i studentów innych jednostek Uniwersytetu Warszawskiego od roku akademickiego 2001/2002. </vt:lpstr>
      <vt:lpstr> Centrum Kształcenia Nauczycieli Języków Obcych i Edukacji Europejskiej UW prowadzi lektoraty  z języka angielskiego, języka francuskiego oraz języka niemieckiego.  Każdy student Centrum ma 240 żetonów typu LEK   </vt:lpstr>
      <vt:lpstr>Lektorat STACJONARNY: 2X90 min w bloku jednego dnia (60h) 2x90 min dwa razy w tygodniu (60h) Zajęcia stacjonarne prowadzone są w Budynku Dydaktycznym Ksawerów Aleje Niepodległości 22 Lektorat INTERNETOWY: 1x90 min zajęcia ZOOM (30h) 1x90 min zajęcia na platformie Kampus (30h) </vt:lpstr>
      <vt:lpstr>CKNJOiEE  od roku akademickiego 2009/2010 przy współpracy z Centrum Kompetencji Cyfrowych UW prowadzi także e-lektoraty.   </vt:lpstr>
      <vt:lpstr>E-LEKTORAT stacjonarny: 14h: 7x90min / dwa tyg. ; miejsce: Al. Niepodległości 22 46h: zajęcia w trybie asynchronicznym na platformie Kampus E-LEKTORAT zdalny: 14h: 7x90min / dwa tyg.; ZOOM 46h: zajęcia w trybie asynchronicznym na platformie Kampus </vt:lpstr>
      <vt:lpstr>E - lektoraty</vt:lpstr>
      <vt:lpstr>Jak i gdzie zapisać się na lektoraty?</vt:lpstr>
      <vt:lpstr>Kto musi chodzić na lektoraty?</vt:lpstr>
      <vt:lpstr>Czy za lektoraty się płaci?</vt:lpstr>
      <vt:lpstr>  Dodatkowa informacja dla studentów CKNJOiEE w sprawie egzaminów certyfikacyjnych UW z języków obcych:  </vt:lpstr>
      <vt:lpstr>Zgodnie z Zarządzeniem Rektora UW nr 59 wszyscy studenci UW mają obowiązek zdania egzaminu certyfikacyjnego z języka obcego na poziomie B2. </vt:lpstr>
      <vt:lpstr>Każdy student Centrum ma przyznane dwa żetony egzaminacyjne.  Zapisy na egzaminy certyfikacyjne odbywają się w ramach rejestracji żetonowej. </vt:lpstr>
      <vt:lpstr>Koordynator ds. lektoratów CKNJOiEE UW mgr Anna Żarnotal azarnotal@uw.edu.pl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INFORMACJE W SPRAWIE LEKTORATÓW DLA STUDENTÓW CENTRUM</dc:title>
  <dc:creator>Żarnotal Anna</dc:creator>
  <cp:lastModifiedBy>Żarnotal Anna</cp:lastModifiedBy>
  <cp:revision>29</cp:revision>
  <dcterms:created xsi:type="dcterms:W3CDTF">2021-03-09T18:34:36Z</dcterms:created>
  <dcterms:modified xsi:type="dcterms:W3CDTF">2023-05-22T19:15:34Z</dcterms:modified>
</cp:coreProperties>
</file>