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72" r:id="rId6"/>
    <p:sldId id="258" r:id="rId7"/>
    <p:sldId id="267" r:id="rId8"/>
    <p:sldId id="268" r:id="rId9"/>
    <p:sldId id="270" r:id="rId10"/>
    <p:sldId id="269" r:id="rId11"/>
    <p:sldId id="262" r:id="rId12"/>
    <p:sldId id="263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7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46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9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8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3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5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6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1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1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4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002E8-7A8B-4D7E-A7F4-0FDE2823BEF2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67B2-0CD2-4D04-8A57-E4647411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5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zarnotal@uw.edu.p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91E3B02-4B65-4A38-8A5A-13151491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365125"/>
            <a:ext cx="10765971" cy="574642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b="1" dirty="0"/>
              <a:t>INFORMACJE W SPRAWIE LEKTORATÓW DLA STUDENTÓW </a:t>
            </a:r>
            <a:r>
              <a:rPr lang="pl-PL" b="1" dirty="0" err="1"/>
              <a:t>CKNJOiEE</a:t>
            </a:r>
            <a:r>
              <a:rPr lang="pl-PL" b="1" dirty="0"/>
              <a:t> UW</a:t>
            </a:r>
            <a:br>
              <a:rPr lang="pl-PL" b="1" dirty="0"/>
            </a:br>
            <a:br>
              <a:rPr lang="pl-PL" b="1" dirty="0"/>
            </a:br>
            <a:br>
              <a:rPr lang="en-US" dirty="0"/>
            </a:br>
            <a:endParaRPr lang="en-US" sz="28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4BED103-2B25-42A4-A134-B784D8DE2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13583"/>
            <a:ext cx="4029075" cy="2397968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7CB8063-710D-4B5D-A6B2-A76296DE5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7703" y="3713583"/>
            <a:ext cx="310515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9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B01E42-8C8C-496A-A6C6-5ED249EB4F7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/>
              <a:t>Czy za lektoraty się płaci?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5C9700-36E6-4E21-817A-7F9CEC920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Koszt żetonu: 13,748 zł, koszt zajęć 60-godzinnych: 824,88 zł</a:t>
            </a:r>
            <a:br>
              <a:rPr lang="pl-PL" dirty="0"/>
            </a:br>
            <a:endParaRPr lang="pl-PL" dirty="0"/>
          </a:p>
          <a:p>
            <a:r>
              <a:rPr lang="pl-PL" dirty="0"/>
              <a:t>Koszt żetonu (stawka komercyjna, ponad limit posiadanych żetonów):  </a:t>
            </a:r>
            <a:br>
              <a:rPr lang="pl-PL" dirty="0"/>
            </a:br>
            <a:endParaRPr lang="pl-PL" dirty="0"/>
          </a:p>
          <a:p>
            <a:r>
              <a:rPr lang="pl-PL" dirty="0"/>
              <a:t>19,64 zł, koszt zajęć 60-godzinnych: 1178,40 zł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670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558ADB-1386-4696-9883-81191D266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2" y="365125"/>
            <a:ext cx="11176518" cy="581174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 </a:t>
            </a:r>
            <a:br>
              <a:rPr lang="en-US" dirty="0"/>
            </a:br>
            <a:r>
              <a:rPr lang="pl-PL" dirty="0"/>
              <a:t>Dodatkowa informacja dla studentów </a:t>
            </a:r>
            <a:r>
              <a:rPr lang="pl-PL" dirty="0" err="1"/>
              <a:t>CKNJOiEE</a:t>
            </a:r>
            <a:r>
              <a:rPr lang="pl-PL" dirty="0"/>
              <a:t> w sprawie </a:t>
            </a:r>
            <a:r>
              <a:rPr lang="pl-PL" b="1" dirty="0"/>
              <a:t>egzaminów certyfikacyjnych UW </a:t>
            </a:r>
            <a:r>
              <a:rPr lang="pl-PL" dirty="0"/>
              <a:t>z języków obcych:</a:t>
            </a:r>
            <a:br>
              <a:rPr lang="en-US" dirty="0"/>
            </a:br>
            <a:br>
              <a:rPr lang="pl-PL" dirty="0"/>
            </a:b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3F9AA63-EBAF-4F33-B76C-B850727E0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862" y="4231141"/>
            <a:ext cx="316230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21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FFC1D-D31E-4D36-B120-116FDBE442A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l-PL" sz="2800" b="1" dirty="0"/>
              <a:t>Zgodnie z Zarządzeniem Rektora UW nr 59 wszyscy studenci UW mają obowiązek zdania egzaminu certyfikacyjnego z języka obcego na poziomie B2. </a:t>
            </a:r>
            <a:endParaRPr lang="en-US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D4997C-DE06-4CDB-A9D8-0E5F776B2AD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pl-PL" u="sng" dirty="0"/>
              <a:t>Studenci dwóch specjalności językowych</a:t>
            </a:r>
            <a:r>
              <a:rPr lang="pl-PL" dirty="0"/>
              <a:t> są zwolnieni z tego obowiązku pod warunkiem zdania końcowego egzaminu z praktycznej znajomości języka drugiej specjalności językowej organizowanego przez </a:t>
            </a:r>
            <a:r>
              <a:rPr lang="pl-PL" dirty="0" err="1"/>
              <a:t>CKNJOiEE</a:t>
            </a:r>
            <a:r>
              <a:rPr lang="pl-PL" dirty="0"/>
              <a:t> na poziomie C1.</a:t>
            </a:r>
          </a:p>
          <a:p>
            <a:pPr lvl="0"/>
            <a:r>
              <a:rPr lang="pl-PL" u="sng" dirty="0"/>
              <a:t>Studenci specjalności Wiedza o Społeczeństwie </a:t>
            </a:r>
            <a:r>
              <a:rPr lang="pl-PL" dirty="0"/>
              <a:t> są zobowiązani do zdania egzaminu certyfikacyjnego organizowanego przez CNJO UW z języka obcego na poziomie co najmniej B1, z języka innego niż język głównej specjalności.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6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89E2A3-A6B3-4D55-8AC2-E3E9844B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02" y="365125"/>
            <a:ext cx="10560698" cy="45614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pl-PL" dirty="0"/>
              <a:t>Każdy student Centrum ma przyznane dwa żetony egzaminacyjne.</a:t>
            </a:r>
            <a:br>
              <a:rPr lang="pl-PL" dirty="0"/>
            </a:br>
            <a:r>
              <a:rPr lang="pl-PL" dirty="0"/>
              <a:t> Zapisy na egzaminy certyfikacyjne odbywają się w ramach rejestracji żetonowej.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36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D55B4E-2DF9-49E0-B216-7252E21B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27" y="365125"/>
            <a:ext cx="10644673" cy="4888010"/>
          </a:xfrm>
        </p:spPr>
        <p:txBody>
          <a:bodyPr/>
          <a:lstStyle/>
          <a:p>
            <a:r>
              <a:rPr lang="pl-PL" dirty="0"/>
              <a:t>Koordynator ds. lektoratów </a:t>
            </a:r>
            <a:r>
              <a:rPr lang="pl-PL" dirty="0" err="1"/>
              <a:t>CKNJOiEE</a:t>
            </a:r>
            <a:r>
              <a:rPr lang="pl-PL" dirty="0"/>
              <a:t> UW</a:t>
            </a:r>
            <a:br>
              <a:rPr lang="en-US" dirty="0"/>
            </a:br>
            <a:r>
              <a:rPr lang="pl-PL" dirty="0"/>
              <a:t>mgr Anna Żarnotal </a:t>
            </a:r>
            <a:r>
              <a:rPr lang="pl-PL" u="sng" dirty="0">
                <a:hlinkClick r:id="rId2"/>
              </a:rPr>
              <a:t>azarnotal@uw.edu.pl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2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5D301B-6BA6-48FF-A6C4-9B71E6C3E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570910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i="1" dirty="0"/>
              <a:t>Centrum Kształcenia Nauczycieli Języków Obcych i Edukacji Europejskiej UW </a:t>
            </a:r>
            <a:r>
              <a:rPr lang="pl-PL" dirty="0"/>
              <a:t>jest uprawnione do prowadzenia lektoratów w ramach Uniwersyteckiego Systemu Nauczania Języków Obcych (USNJO). Centrum prowadzi lektoraty dla studentów </a:t>
            </a:r>
            <a:r>
              <a:rPr lang="pl-PL" dirty="0" err="1"/>
              <a:t>CKNJOiEE</a:t>
            </a:r>
            <a:r>
              <a:rPr lang="pl-PL" dirty="0"/>
              <a:t>  i studentów innych jednostek Uniwersytetu Warszawskiego od roku akademickiego 2001/2002.</a:t>
            </a:r>
            <a:br>
              <a:rPr lang="en-US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948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33A33A-AE7A-46A4-920C-EB4A321B3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763" y="365125"/>
            <a:ext cx="10542037" cy="500930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sz="3600" dirty="0"/>
              <a:t> </a:t>
            </a:r>
            <a:r>
              <a:rPr lang="pl-PL" sz="2800" dirty="0"/>
              <a:t>Centrum Kształcenia Nauczycieli Języków Obcych i Edukacji Europejskiej UW prowadzi lektoraty  z języka angielskiego, języka francuskiego oraz języka niemieckiego</a:t>
            </a:r>
            <a:r>
              <a:rPr lang="pl-PL" sz="3600" dirty="0"/>
              <a:t>. </a:t>
            </a:r>
            <a:br>
              <a:rPr lang="pl-PL" sz="3600" dirty="0"/>
            </a:br>
            <a:r>
              <a:rPr lang="pl-PL" sz="2800" dirty="0"/>
              <a:t>Każdy student Centrum ma 240 żetonów typu LEK</a:t>
            </a:r>
            <a:br>
              <a:rPr lang="en-US" dirty="0"/>
            </a:br>
            <a:br>
              <a:rPr lang="pl-PL" dirty="0"/>
            </a:br>
            <a:br>
              <a:rPr lang="pl-PL" dirty="0"/>
            </a:b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080E3395-4228-4A82-91B5-9D73DBCAB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509" y="3428999"/>
            <a:ext cx="2699484" cy="1338944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0E1F4A3-DD6F-4B61-AE7B-C29E65C76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807" y="3429000"/>
            <a:ext cx="2180058" cy="1417553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2CFA65AA-21A7-4293-B825-205B0F41C2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465" y="3429000"/>
            <a:ext cx="23812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5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11F26D-9CD9-4E2F-9644-3C134923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424" y="365125"/>
            <a:ext cx="10523376" cy="51119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/>
              <a:t>Lektorat STACJONARNY:</a:t>
            </a:r>
            <a:br>
              <a:rPr lang="pl-PL" dirty="0"/>
            </a:br>
            <a:r>
              <a:rPr lang="pl-PL" dirty="0"/>
              <a:t>2X90 min w bloku jednego dnia (60h)</a:t>
            </a:r>
            <a:br>
              <a:rPr lang="pl-PL" dirty="0"/>
            </a:br>
            <a:r>
              <a:rPr lang="pl-PL" dirty="0"/>
              <a:t>2x90 min dwa razy w tygodniu (60h)</a:t>
            </a:r>
            <a:br>
              <a:rPr lang="pl-PL" dirty="0"/>
            </a:br>
            <a:r>
              <a:rPr lang="pl-PL" sz="2400" b="1" u="sng" dirty="0"/>
              <a:t>Zajęcia stacjonarne prowadzone są w Budynku Dydaktycznym Ksawerów Aleje Niepodległości 22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4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3CC31D-568C-43C0-A66A-62542350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Lektorat Internetowy </a:t>
            </a:r>
            <a:endParaRPr lang="en-GB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3367C2-C684-48C8-B910-DC90E1301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1x90 min zajęcia ZOOM lub MEET (30h)</a:t>
            </a:r>
            <a:br>
              <a:rPr lang="pl-PL" dirty="0"/>
            </a:br>
            <a:r>
              <a:rPr lang="pl-PL" dirty="0"/>
              <a:t>zajęcia asynchroniczne  na platformie Kampus (30h)</a:t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sz="3200" dirty="0"/>
              <a:t>Lektorat Mieszany </a:t>
            </a:r>
          </a:p>
          <a:p>
            <a:pPr marL="0" indent="0">
              <a:buNone/>
            </a:pPr>
            <a:r>
              <a:rPr lang="pl-PL" dirty="0"/>
              <a:t>1X90 min zajęcia w sali ( 30h)</a:t>
            </a:r>
          </a:p>
          <a:p>
            <a:pPr marL="0" indent="0">
              <a:buNone/>
            </a:pPr>
            <a:r>
              <a:rPr lang="pl-PL" dirty="0"/>
              <a:t>Zajęcia asynchroniczne na platformie Kampus ( 30h)</a:t>
            </a:r>
          </a:p>
        </p:txBody>
      </p:sp>
    </p:spTree>
    <p:extLst>
      <p:ext uri="{BB962C8B-B14F-4D97-AF65-F5344CB8AC3E}">
        <p14:creationId xmlns:p14="http://schemas.microsoft.com/office/powerpoint/2010/main" val="2031142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0E368-95CB-4877-B444-AA5D3E80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73" y="365125"/>
            <a:ext cx="10691327" cy="6026344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err="1"/>
              <a:t>CKNJOiEE</a:t>
            </a:r>
            <a:r>
              <a:rPr lang="pl-PL" dirty="0"/>
              <a:t>  od roku akademickiego 2009/2010 przy współpracy z Centrum Kompetencji Cyfrowych UW prowadzi także e-lektoraty.</a:t>
            </a:r>
            <a:br>
              <a:rPr lang="en-US" dirty="0"/>
            </a:br>
            <a:br>
              <a:rPr lang="pl-PL" dirty="0"/>
            </a:br>
            <a:br>
              <a:rPr lang="pl-PL" dirty="0"/>
            </a:b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5FED5E4-F2D2-41D4-8DEC-F7CBD9EC2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443" y="3768887"/>
            <a:ext cx="215265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1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AE93F2-DEC7-4641-8751-B56DB8E9D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730" y="365125"/>
            <a:ext cx="10675070" cy="571516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E-LEKTORAT stacjonarny:</a:t>
            </a:r>
            <a:br>
              <a:rPr lang="pl-PL" dirty="0"/>
            </a:br>
            <a:r>
              <a:rPr lang="pl-PL" dirty="0"/>
              <a:t>14h: 7x90min / dwa tyg. ; miejsce: Al. Niepodległości 22</a:t>
            </a:r>
            <a:br>
              <a:rPr lang="pl-PL" dirty="0"/>
            </a:br>
            <a:r>
              <a:rPr lang="pl-PL" dirty="0"/>
              <a:t>46h: zajęcia w trybie asynchronicznym na platformie Kampus</a:t>
            </a:r>
            <a:br>
              <a:rPr lang="pl-PL" dirty="0"/>
            </a:br>
            <a:r>
              <a:rPr lang="pl-PL" b="1" dirty="0"/>
              <a:t>E-LEKTORAT zdalny:</a:t>
            </a:r>
            <a:br>
              <a:rPr lang="pl-PL" dirty="0"/>
            </a:br>
            <a:r>
              <a:rPr lang="pl-PL" dirty="0"/>
              <a:t>14h: 7x90min / dwa tyg.; ZOOM</a:t>
            </a:r>
            <a:br>
              <a:rPr lang="pl-PL" dirty="0"/>
            </a:br>
            <a:r>
              <a:rPr lang="pl-PL" dirty="0"/>
              <a:t>46h: zajęcia w trybie asynchronicznym na platformie Kampus</a:t>
            </a:r>
            <a:br>
              <a:rPr lang="pl-PL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96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233269-4AF7-44C3-AB04-1BF9978BA1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pl-PL" b="1" dirty="0"/>
              <a:t>Jak i gdzie zapisać się na lektoraty?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408F6-12BF-4220-9150-EC3658BCE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lektoraty należy zapisać się w </a:t>
            </a:r>
            <a:r>
              <a:rPr lang="pl-PL" u="sng" dirty="0"/>
              <a:t>rejestracji żetonowej </a:t>
            </a:r>
            <a:r>
              <a:rPr lang="pl-PL" dirty="0"/>
              <a:t>w czasie, gdy rejestracja żetonowa na lektoraty jest otwarta. </a:t>
            </a:r>
          </a:p>
          <a:p>
            <a:r>
              <a:rPr lang="pl-PL" dirty="0"/>
              <a:t>Terminy rejestracji są podane w zakładce Lektoraty na stronie </a:t>
            </a:r>
            <a:r>
              <a:rPr lang="pl-PL" dirty="0" err="1"/>
              <a:t>CKNJOiEE</a:t>
            </a:r>
            <a:r>
              <a:rPr lang="pl-PL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91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38AB4E-8CB4-4B83-975C-45C15E72B78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b="1" dirty="0"/>
              <a:t>Kto musi chodzić na lektoraty?</a:t>
            </a:r>
            <a:endParaRPr lang="en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7C2FA5-E62E-44CC-B52C-C37308B6F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Studenci </a:t>
            </a:r>
            <a:r>
              <a:rPr lang="pl-PL" dirty="0" err="1"/>
              <a:t>CKNJOiEE</a:t>
            </a:r>
            <a:r>
              <a:rPr lang="pl-PL" dirty="0"/>
              <a:t> UW mają obowiązek zaliczenia 240 godzin zajęć na lektoratach lub e-lektoratach. </a:t>
            </a:r>
          </a:p>
          <a:p>
            <a:r>
              <a:rPr lang="pl-PL" dirty="0"/>
              <a:t>Uwaga: studenci </a:t>
            </a:r>
            <a:r>
              <a:rPr lang="pl-PL" dirty="0" err="1"/>
              <a:t>CKNJOiEE</a:t>
            </a:r>
            <a:r>
              <a:rPr lang="pl-PL" dirty="0"/>
              <a:t> UW </a:t>
            </a:r>
            <a:r>
              <a:rPr lang="pl-PL" dirty="0">
                <a:solidFill>
                  <a:srgbClr val="FF0000"/>
                </a:solidFill>
              </a:rPr>
              <a:t>nie mogą uczestniczyć </a:t>
            </a:r>
            <a:r>
              <a:rPr lang="pl-PL" dirty="0"/>
              <a:t>w zajęciach na 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lektoratach z języka angielskiego.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5107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11901</TotalTime>
  <Words>491</Words>
  <Application>Microsoft Office PowerPoint</Application>
  <PresentationFormat>Panoramiczny</PresentationFormat>
  <Paragraphs>27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INFORMACJE W SPRAWIE LEKTORATÓW DLA STUDENTÓW CKNJOiEE UW   </vt:lpstr>
      <vt:lpstr>Centrum Kształcenia Nauczycieli Języków Obcych i Edukacji Europejskiej UW jest uprawnione do prowadzenia lektoratów w ramach Uniwersyteckiego Systemu Nauczania Języków Obcych (USNJO). Centrum prowadzi lektoraty dla studentów CKNJOiEE  i studentów innych jednostek Uniwersytetu Warszawskiego od roku akademickiego 2001/2002. </vt:lpstr>
      <vt:lpstr> Centrum Kształcenia Nauczycieli Języków Obcych i Edukacji Europejskiej UW prowadzi lektoraty  z języka angielskiego, języka francuskiego oraz języka niemieckiego.  Każdy student Centrum ma 240 żetonów typu LEK   </vt:lpstr>
      <vt:lpstr>Lektorat STACJONARNY: 2X90 min w bloku jednego dnia (60h) 2x90 min dwa razy w tygodniu (60h) Zajęcia stacjonarne prowadzone są w Budynku Dydaktycznym Ksawerów Aleje Niepodległości 22 </vt:lpstr>
      <vt:lpstr>Lektorat Internetowy </vt:lpstr>
      <vt:lpstr>CKNJOiEE  od roku akademickiego 2009/2010 przy współpracy z Centrum Kompetencji Cyfrowych UW prowadzi także e-lektoraty.   </vt:lpstr>
      <vt:lpstr>E-LEKTORAT stacjonarny: 14h: 7x90min / dwa tyg. ; miejsce: Al. Niepodległości 22 46h: zajęcia w trybie asynchronicznym na platformie Kampus E-LEKTORAT zdalny: 14h: 7x90min / dwa tyg.; ZOOM 46h: zajęcia w trybie asynchronicznym na platformie Kampus </vt:lpstr>
      <vt:lpstr>Jak i gdzie zapisać się na lektoraty?</vt:lpstr>
      <vt:lpstr>Kto musi chodzić na lektoraty?</vt:lpstr>
      <vt:lpstr>Czy za lektoraty się płaci?</vt:lpstr>
      <vt:lpstr>  Dodatkowa informacja dla studentów CKNJOiEE w sprawie egzaminów certyfikacyjnych UW z języków obcych:  </vt:lpstr>
      <vt:lpstr>Zgodnie z Zarządzeniem Rektora UW nr 59 wszyscy studenci UW mają obowiązek zdania egzaminu certyfikacyjnego z języka obcego na poziomie B2. </vt:lpstr>
      <vt:lpstr>Każdy student Centrum ma przyznane dwa żetony egzaminacyjne.  Zapisy na egzaminy certyfikacyjne odbywają się w ramach rejestracji żetonowej. </vt:lpstr>
      <vt:lpstr>Koordynator ds. lektoratów CKNJOiEE UW mgr Anna Żarnotal azarnotal@uw.edu.pl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INFORMACJE W SPRAWIE LEKTORATÓW DLA STUDENTÓW CENTRUM</dc:title>
  <dc:creator>Żarnotal Anna</dc:creator>
  <cp:lastModifiedBy>Żarnotal Anna</cp:lastModifiedBy>
  <cp:revision>32</cp:revision>
  <dcterms:created xsi:type="dcterms:W3CDTF">2021-03-09T18:34:36Z</dcterms:created>
  <dcterms:modified xsi:type="dcterms:W3CDTF">2024-05-09T19:20:30Z</dcterms:modified>
</cp:coreProperties>
</file>