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4" roundtripDataSignature="AMtx7mgKX2srvujFDliKDkKyO97S8L94F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e2f8b6401a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e2f8b6401a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e2f8b6401a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e2f8b6401a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e2f8c8a2d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e2f8c8a2d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lko tytuł" type="titleOnly">
  <p:cSld name="TITLE_ONL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i tekst pionowy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pionowy i teks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i zawartość" type="obj">
  <p:cSld name="OBJEC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sty" type="blank">
  <p:cSld name="BLANK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ajd tytułowy" type="title">
  <p:cSld name="TITL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główek sekcji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wa elementy zawartości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ównanie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2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2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2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awartość z podpisem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az z podpisem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jezyki.obce.uw.edu.pl/koordynator-unsjo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azarnotal@uw.edu.pl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sosweb.uw.edu.pl/kontroler.php?_action=news/rejestracjeZetonowe#/registration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title"/>
          </p:nvPr>
        </p:nvSpPr>
        <p:spPr>
          <a:xfrm>
            <a:off x="587829" y="365125"/>
            <a:ext cx="10765971" cy="5746426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 b="1"/>
              <a:t>INFORMACJE W SPRAWIE LEKTORATÓW DLA STUDENTÓW CKNJOiEE UW</a:t>
            </a:r>
            <a:br>
              <a:rPr lang="pl-PL" b="1"/>
            </a:br>
            <a:br>
              <a:rPr lang="pl-PL" b="1"/>
            </a:br>
            <a:br>
              <a:rPr lang="pl-PL"/>
            </a:br>
            <a:endParaRPr sz="2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 b="1"/>
              <a:t>Kto musi chodzić na lektoraty?</a:t>
            </a:r>
            <a:endParaRPr b="1"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Studenci CKNJOiEE UW mają obowiązek zaliczenia 240 godzin zajęć na lektoratach lub e-lektoratach.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l-PL"/>
              <a:t>Uwaga: studenci CKNJOiEE UW </a:t>
            </a:r>
            <a:r>
              <a:rPr lang="pl-PL">
                <a:solidFill>
                  <a:srgbClr val="FF0000"/>
                </a:solidFill>
              </a:rPr>
              <a:t>nie mogą uczestniczyć </a:t>
            </a:r>
            <a:r>
              <a:rPr lang="pl-PL"/>
              <a:t>w zajęciach na </a:t>
            </a:r>
            <a:r>
              <a:rPr lang="pl-PL">
                <a:solidFill>
                  <a:srgbClr val="FF0000"/>
                </a:solidFill>
              </a:rPr>
              <a:t> </a:t>
            </a:r>
            <a:r>
              <a:rPr lang="pl-PL"/>
              <a:t>lektoratach z języka angielskiego. 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0"/>
          <p:cNvSpPr/>
          <p:nvPr/>
        </p:nvSpPr>
        <p:spPr>
          <a:xfrm>
            <a:off x="530942" y="206478"/>
            <a:ext cx="9537290" cy="517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Żetony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Każdy student studiów pierwszego stopnia dysponuje pulą 240 żetonów lektoratowych typu LEK,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Jeden żeton stanowi ekwiwalent jednej godziny zajęć z wybranego języka obcego.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e2f8b6401a_0_91"/>
          <p:cNvSpPr txBox="1"/>
          <p:nvPr/>
        </p:nvSpPr>
        <p:spPr>
          <a:xfrm>
            <a:off x="0" y="0"/>
            <a:ext cx="11592900" cy="40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Studenci</a:t>
            </a:r>
            <a:r>
              <a:rPr lang="pl-PL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studiów stacjonarnych nabywają prawo do dodatkowych godzin dydaktycznych lektoratów, o ile studiują na dodatkowym kierunku studiów, wyłącznie w przypadku, </a:t>
            </a:r>
            <a:r>
              <a:rPr lang="pl-PL" sz="3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gdy lektorat zaliczony na jednym kierunku ze względów merytorycznych nie może być uznany za równoważny przez Kierownika Jednostki Dydaktycznej Centrum Kształcenia Nauczycieli Języków Obcych i Edukacji Europejskiej UW.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1"/>
          <p:cNvSpPr/>
          <p:nvPr/>
        </p:nvSpPr>
        <p:spPr>
          <a:xfrm>
            <a:off x="1425677" y="1160776"/>
            <a:ext cx="10068300" cy="36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Żeton lektoratowy to uprawnienie do rejestracji na wybrany lektorat. </a:t>
            </a:r>
            <a:r>
              <a:rPr lang="pl-PL" sz="3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 wykorzystaniu swojej puli student może dokonywać dalszych rejestracji, ale są one już dla niego zajęciami płatnymi (pokrywa takie rejestracje z własnych środków).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e2f8b6401a_0_101"/>
          <p:cNvSpPr txBox="1"/>
          <p:nvPr/>
        </p:nvSpPr>
        <p:spPr>
          <a:xfrm>
            <a:off x="0" y="0"/>
            <a:ext cx="11859000" cy="31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Rejestracja na lektorat jest w świetle Regulaminu Studiów na UW zobowiązaniem do jego zaliczenia.</a:t>
            </a:r>
            <a:r>
              <a:rPr lang="pl-PL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Zgodnie z Regulaminem Studiów student może wyrejestrować się z lektoratu (podczas otwartych tur rejestracji) lub zrezygnować z zaliczenia lektoratu. </a:t>
            </a:r>
            <a:r>
              <a:rPr lang="pl-PL" sz="3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 pierwszym przypadku niewykorzystane żetony wracają na konto studenta, w drugim przepadają (traktowane są jako wykorzystane).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2"/>
          <p:cNvSpPr/>
          <p:nvPr/>
        </p:nvSpPr>
        <p:spPr>
          <a:xfrm>
            <a:off x="884900" y="1038175"/>
            <a:ext cx="11100600" cy="53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Płatności</a:t>
            </a:r>
            <a:endParaRPr sz="16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Jeżeli student wykorzystał już w toku studiów przysługujące mu żetony, to może dalej uczestniczyć w zajęciach, pod warunkiem wniesienia opłaty..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9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Istnieje możliwość rozłożenia płatności na raty (w semestrze zimowym ostatnia rata płatna najpóźniej do 15 stycznia, w semestrze letnim do 31 maja)</a:t>
            </a:r>
            <a:r>
              <a:rPr lang="pl-PL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w tym celu należy wypełnić odpowiedni druk  i przedstawić go w Biurze Innowacji Dydaktycznych. 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Druk jest do pobrania na stronie Koordynatora USNJO UW </a:t>
            </a:r>
            <a:r>
              <a:rPr lang="pl-PL" sz="29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https://jezyki.obce.uw.edu.pl/koordynator-unsjo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 b="1"/>
              <a:t>Czy za lektoraty się płaci?</a:t>
            </a:r>
            <a:endParaRPr b="1"/>
          </a:p>
        </p:txBody>
      </p:sp>
      <p:sp>
        <p:nvSpPr>
          <p:cNvPr id="164" name="Google Shape;164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pl-PL"/>
            </a:br>
            <a:endParaRPr/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l-PL"/>
              <a:t>Koszt lektoratu 60h (stawka komercyjna, </a:t>
            </a:r>
            <a:r>
              <a:rPr lang="pl-PL">
                <a:solidFill>
                  <a:srgbClr val="0000FF"/>
                </a:solidFill>
              </a:rPr>
              <a:t>ponad limit posiadanych żetonów</a:t>
            </a:r>
            <a:r>
              <a:rPr lang="pl-PL"/>
              <a:t>):  1242.60 zł.</a:t>
            </a:r>
            <a:br>
              <a:rPr lang="pl-PL"/>
            </a:b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4"/>
          <p:cNvSpPr txBox="1">
            <a:spLocks noGrp="1"/>
          </p:cNvSpPr>
          <p:nvPr>
            <p:ph type="title"/>
          </p:nvPr>
        </p:nvSpPr>
        <p:spPr>
          <a:xfrm>
            <a:off x="177282" y="365125"/>
            <a:ext cx="11176518" cy="581174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/>
              <a:t> </a:t>
            </a:r>
            <a:br>
              <a:rPr lang="pl-PL"/>
            </a:br>
            <a:r>
              <a:rPr lang="pl-PL"/>
              <a:t>Dodatkowa informacja dla studentów CKNJOiEE w sprawie </a:t>
            </a:r>
            <a:r>
              <a:rPr lang="pl-PL" b="1"/>
              <a:t>egzaminów certyfikacyjnych UW </a:t>
            </a:r>
            <a:r>
              <a:rPr lang="pl-PL"/>
              <a:t>z języków obcych:</a:t>
            </a:r>
            <a:br>
              <a:rPr lang="pl-PL"/>
            </a:br>
            <a:br>
              <a:rPr lang="pl-PL"/>
            </a:b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6"/>
          <p:cNvSpPr txBox="1">
            <a:spLocks noGrp="1"/>
          </p:cNvSpPr>
          <p:nvPr>
            <p:ph type="title"/>
          </p:nvPr>
        </p:nvSpPr>
        <p:spPr>
          <a:xfrm>
            <a:off x="793102" y="365125"/>
            <a:ext cx="10560698" cy="4561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/>
              <a:t>Każdy student Centrum ma przyznane dwa żetony egzaminacyjne.</a:t>
            </a:r>
            <a:br>
              <a:rPr lang="pl-PL"/>
            </a:br>
            <a:r>
              <a:rPr lang="pl-PL"/>
              <a:t> Zapisy na egzaminy certyfikacyjne odbywają się w ramach rejestracji żetonowych.</a:t>
            </a:r>
            <a:br>
              <a:rPr lang="pl-PL"/>
            </a:b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7"/>
          <p:cNvSpPr txBox="1">
            <a:spLocks noGrp="1"/>
          </p:cNvSpPr>
          <p:nvPr>
            <p:ph type="title"/>
          </p:nvPr>
        </p:nvSpPr>
        <p:spPr>
          <a:xfrm>
            <a:off x="709127" y="365125"/>
            <a:ext cx="10644673" cy="4888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/>
              <a:t>Koordynator ds. lektoratów CKNJOiEE UW</a:t>
            </a:r>
            <a:br>
              <a:rPr lang="pl-PL"/>
            </a:br>
            <a:r>
              <a:rPr lang="pl-PL"/>
              <a:t>mgr Anna Żarnotal </a:t>
            </a:r>
            <a:r>
              <a:rPr lang="pl-PL" u="sng">
                <a:solidFill>
                  <a:schemeClr val="hlink"/>
                </a:solidFill>
                <a:hlinkClick r:id="rId3"/>
              </a:rPr>
              <a:t>azarnotal@uw.edu.pl</a:t>
            </a:r>
            <a:br>
              <a:rPr lang="pl-PL"/>
            </a:b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"/>
          <p:cNvSpPr txBox="1">
            <a:spLocks noGrp="1"/>
          </p:cNvSpPr>
          <p:nvPr>
            <p:ph type="title"/>
          </p:nvPr>
        </p:nvSpPr>
        <p:spPr>
          <a:xfrm>
            <a:off x="914400" y="365125"/>
            <a:ext cx="10439400" cy="5709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37500"/>
              <a:buFont typeface="Calibri"/>
              <a:buNone/>
            </a:pPr>
            <a:r>
              <a:rPr lang="pl-PL" b="1" i="1"/>
              <a:t>Centrum Kształcenia Nauczycieli Języków Obcych i Edukacji Europejskiej UW </a:t>
            </a:r>
            <a:r>
              <a:rPr lang="pl-PL"/>
              <a:t>jest uprawnione do prowadzenia lektoratów w ramach Uniwersyteckiego Systemu Nauczania Języków Obcych (USNJO). Centrum prowadzi lektoraty dla studentów CKNJOiEE  i studentów innych jednostek Uniwersytetu Warszawskiego od roku akademickiego 2001/2002.</a:t>
            </a:r>
            <a:br>
              <a:rPr lang="pl-PL"/>
            </a:br>
            <a:endParaRPr sz="3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"/>
          <p:cNvSpPr txBox="1">
            <a:spLocks noGrp="1"/>
          </p:cNvSpPr>
          <p:nvPr>
            <p:ph type="title"/>
          </p:nvPr>
        </p:nvSpPr>
        <p:spPr>
          <a:xfrm>
            <a:off x="811763" y="365125"/>
            <a:ext cx="10542037" cy="50093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pl-PL" sz="3600"/>
              <a:t> </a:t>
            </a:r>
            <a:r>
              <a:rPr lang="pl-PL" sz="3700" b="1">
                <a:solidFill>
                  <a:srgbClr val="0000FF"/>
                </a:solidFill>
              </a:rPr>
              <a:t>Lektoraty</a:t>
            </a:r>
            <a:endParaRPr sz="3700" b="1">
              <a:solidFill>
                <a:srgbClr val="0000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br>
              <a:rPr lang="pl-PL" sz="3000"/>
            </a:br>
            <a:r>
              <a:rPr lang="pl-PL" sz="3000"/>
              <a:t>Centrum Kształcenia Nauczycieli Języków Obcych i Edukacji Europejskiej UW prowadzi lektoraty  z języka </a:t>
            </a:r>
            <a:r>
              <a:rPr lang="pl-PL" sz="3000" b="1"/>
              <a:t>angielskiego</a:t>
            </a:r>
            <a:r>
              <a:rPr lang="pl-PL" sz="3000"/>
              <a:t>, języka </a:t>
            </a:r>
            <a:r>
              <a:rPr lang="pl-PL" sz="3000" b="1"/>
              <a:t>francuskiego</a:t>
            </a:r>
            <a:r>
              <a:rPr lang="pl-PL" sz="3000"/>
              <a:t> oraz języka </a:t>
            </a:r>
            <a:r>
              <a:rPr lang="pl-PL" sz="3000" b="1"/>
              <a:t>niemieckiego. </a:t>
            </a:r>
            <a:br>
              <a:rPr lang="pl-PL" sz="3000"/>
            </a:br>
            <a:br>
              <a:rPr lang="pl-PL"/>
            </a:br>
            <a:br>
              <a:rPr lang="pl-PL"/>
            </a:br>
            <a:br>
              <a:rPr lang="pl-PL"/>
            </a:b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"/>
          <p:cNvSpPr txBox="1">
            <a:spLocks noGrp="1"/>
          </p:cNvSpPr>
          <p:nvPr>
            <p:ph type="title"/>
          </p:nvPr>
        </p:nvSpPr>
        <p:spPr>
          <a:xfrm>
            <a:off x="830424" y="365125"/>
            <a:ext cx="10523376" cy="5111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 sz="3900" b="1"/>
              <a:t>Lektorat STACJONARNY:</a:t>
            </a:r>
            <a:br>
              <a:rPr lang="pl-PL" sz="3900"/>
            </a:br>
            <a:r>
              <a:rPr lang="pl-PL" sz="3900"/>
              <a:t>2X90 min w bloku jednego dnia (60h)</a:t>
            </a:r>
            <a:br>
              <a:rPr lang="pl-PL" sz="3900"/>
            </a:br>
            <a:r>
              <a:rPr lang="pl-PL" sz="3900"/>
              <a:t>2x90 min dwa razy w tygodniu (60h)</a:t>
            </a:r>
            <a:br>
              <a:rPr lang="pl-PL" sz="3900"/>
            </a:br>
            <a:r>
              <a:rPr lang="pl-PL" sz="1900" b="1" u="sng"/>
              <a:t>Zajęcia stacjonarne prowadzone są w Budynku Dydaktycznym Ksawerów Aleje Niepodległości 22</a:t>
            </a:r>
            <a:br>
              <a:rPr lang="pl-PL" sz="3900"/>
            </a:br>
            <a:endParaRPr sz="39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pl-PL" sz="3200" b="1"/>
              <a:t>Lektorat Internetowy </a:t>
            </a:r>
            <a:endParaRPr sz="3200" b="1"/>
          </a:p>
        </p:txBody>
      </p:sp>
      <p:sp>
        <p:nvSpPr>
          <p:cNvPr id="105" name="Google Shape;105;p5"/>
          <p:cNvSpPr txBox="1">
            <a:spLocks noGrp="1"/>
          </p:cNvSpPr>
          <p:nvPr>
            <p:ph type="body" idx="1"/>
          </p:nvPr>
        </p:nvSpPr>
        <p:spPr>
          <a:xfrm>
            <a:off x="838200" y="1468200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br>
              <a:rPr lang="pl-PL"/>
            </a:br>
            <a:r>
              <a:rPr lang="pl-PL"/>
              <a:t>1x90 min zajęcia ZOOM lub MEET (30h)</a:t>
            </a:r>
            <a:br>
              <a:rPr lang="pl-PL"/>
            </a:br>
            <a:r>
              <a:rPr lang="pl-PL"/>
              <a:t>zajęcia asynchroniczne  na platformie Kampus (30h)</a:t>
            </a:r>
            <a:br>
              <a:rPr lang="pl-PL"/>
            </a:b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pl-PL" sz="3000" b="1"/>
              <a:t>Lektorat Mieszany </a:t>
            </a:r>
            <a:endParaRPr sz="3000" b="1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pl-PL"/>
              <a:t>1X90 min zajęcia w sali ( 30h)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pl-PL"/>
              <a:t>Zajęcia asynchroniczne na platformie Kampus ( 30h)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"/>
          <p:cNvSpPr txBox="1">
            <a:spLocks noGrp="1"/>
          </p:cNvSpPr>
          <p:nvPr>
            <p:ph type="title"/>
          </p:nvPr>
        </p:nvSpPr>
        <p:spPr>
          <a:xfrm>
            <a:off x="662473" y="365125"/>
            <a:ext cx="10691327" cy="6026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/>
              <a:t>CKNJOiEE  od roku akademickiego 2009/2010 przy współpracy z Centrum Kompetencji Cyfrowych UW prowadzi także </a:t>
            </a:r>
            <a:r>
              <a:rPr lang="pl-PL" b="1">
                <a:solidFill>
                  <a:srgbClr val="0000FF"/>
                </a:solidFill>
              </a:rPr>
              <a:t>e-lektoraty.</a:t>
            </a:r>
            <a:br>
              <a:rPr lang="pl-PL"/>
            </a:br>
            <a:br>
              <a:rPr lang="pl-PL"/>
            </a:br>
            <a:br>
              <a:rPr lang="pl-PL"/>
            </a:b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"/>
          <p:cNvSpPr txBox="1">
            <a:spLocks noGrp="1"/>
          </p:cNvSpPr>
          <p:nvPr>
            <p:ph type="title"/>
          </p:nvPr>
        </p:nvSpPr>
        <p:spPr>
          <a:xfrm>
            <a:off x="678730" y="365125"/>
            <a:ext cx="10675070" cy="5715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pl-PL" sz="2800" b="1"/>
              <a:t>E-LEKTORAT mieszany:</a:t>
            </a:r>
            <a:br>
              <a:rPr lang="pl-PL" sz="2800"/>
            </a:br>
            <a:r>
              <a:rPr lang="pl-PL" sz="2800"/>
              <a:t>14h: 7x90min / dwa tyg. ; miejsce: Al. Niepodległości 22</a:t>
            </a:r>
            <a:br>
              <a:rPr lang="pl-PL" sz="2800"/>
            </a:br>
            <a:r>
              <a:rPr lang="pl-PL" sz="2800"/>
              <a:t>46h: zajęcia w trybie asynchronicznym na platformie Kampus</a:t>
            </a:r>
            <a:br>
              <a:rPr lang="pl-PL" sz="2800"/>
            </a:br>
            <a:r>
              <a:rPr lang="pl-PL" sz="2800" b="1"/>
              <a:t>E-LEKTORAT zdalny:</a:t>
            </a:r>
            <a:br>
              <a:rPr lang="pl-PL" sz="2800"/>
            </a:br>
            <a:r>
              <a:rPr lang="pl-PL" sz="2800"/>
              <a:t>14h: 7x90min / dwa tyg.; ZOOM</a:t>
            </a:r>
            <a:br>
              <a:rPr lang="pl-PL" sz="2800"/>
            </a:br>
            <a:r>
              <a:rPr lang="pl-PL" sz="2800"/>
              <a:t>46h: zajęcia w trybie asynchronicznym na platformie Kampus</a:t>
            </a:r>
            <a:br>
              <a:rPr lang="pl-PL" sz="3600"/>
            </a:br>
            <a:endParaRPr sz="3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 cap="flat" cmpd="sng">
            <a:solidFill>
              <a:srgbClr val="9F9F9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 b="1"/>
              <a:t>Jak i gdzie zapisać się na lektoraty?</a:t>
            </a:r>
            <a:endParaRPr b="1"/>
          </a:p>
        </p:txBody>
      </p:sp>
      <p:sp>
        <p:nvSpPr>
          <p:cNvPr id="121" name="Google Shape;121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b="1"/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600"/>
              <a:t>Od dnia 20.03.2025 wszystkie informacje dotyczące oferty zajęć językowych i egzaminów certyfikacyjnych znajdują się na stronie USOS-web w zakładce: </a:t>
            </a:r>
            <a:r>
              <a:rPr lang="pl-PL" sz="2600" b="1" u="sng">
                <a:solidFill>
                  <a:schemeClr val="hlink"/>
                </a:solidFill>
                <a:hlinkClick r:id="rId3"/>
              </a:rPr>
              <a:t>REJESTRACJE ŻETONOWE</a:t>
            </a:r>
            <a:endParaRPr sz="2600" b="1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e2f8c8a2db_0_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800">
                <a:solidFill>
                  <a:srgbClr val="0000FF"/>
                </a:solidFill>
              </a:rPr>
              <a:t>Terminy Rejestracji Na Lektoraty</a:t>
            </a:r>
            <a:endParaRPr sz="3800">
              <a:solidFill>
                <a:srgbClr val="0000FF"/>
              </a:solidFill>
            </a:endParaRPr>
          </a:p>
        </p:txBody>
      </p:sp>
      <p:sp>
        <p:nvSpPr>
          <p:cNvPr id="127" name="Google Shape;127;g3e2f8c8a2db_0_1"/>
          <p:cNvSpPr txBox="1">
            <a:spLocks noGrp="1"/>
          </p:cNvSpPr>
          <p:nvPr>
            <p:ph type="body" idx="1"/>
          </p:nvPr>
        </p:nvSpPr>
        <p:spPr>
          <a:xfrm>
            <a:off x="429075" y="1168900"/>
            <a:ext cx="10924800" cy="5007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55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7371"/>
              <a:buFont typeface="Arial"/>
              <a:buNone/>
            </a:pPr>
            <a:r>
              <a:rPr lang="pl-PL"/>
              <a:t> </a:t>
            </a:r>
            <a:r>
              <a:rPr lang="pl-PL" sz="4019" u="sng"/>
              <a:t>01.06.2026 – 30.06.2026: </a:t>
            </a:r>
            <a:r>
              <a:rPr lang="pl-PL" sz="4019"/>
              <a:t>indywidualna rejestracja studentów do grup dedykowanych oraz</a:t>
            </a:r>
            <a:endParaRPr sz="4019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7371"/>
              <a:buFont typeface="Arial"/>
              <a:buNone/>
            </a:pPr>
            <a:r>
              <a:rPr lang="pl-PL" sz="4019"/>
              <a:t>otwartych (na maksymalnie 60 godzin zajęć);</a:t>
            </a:r>
            <a:endParaRPr sz="4019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7371"/>
              <a:buFont typeface="Arial"/>
              <a:buNone/>
            </a:pPr>
            <a:r>
              <a:rPr lang="pl-PL" sz="4019"/>
              <a:t>.</a:t>
            </a:r>
            <a:r>
              <a:rPr lang="pl-PL" sz="4019" u="sng"/>
              <a:t> 15.09.2026 – 05.10.2026:</a:t>
            </a:r>
            <a:r>
              <a:rPr lang="pl-PL" sz="4019"/>
              <a:t> indywidualna rejestracja studentów do grup dedykowanych oraz</a:t>
            </a:r>
            <a:endParaRPr sz="4019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7371"/>
              <a:buFont typeface="Arial"/>
              <a:buNone/>
            </a:pPr>
            <a:r>
              <a:rPr lang="pl-PL" sz="4019"/>
              <a:t>otwartych (na maksymalnie 60 godzin zajęć);</a:t>
            </a:r>
            <a:endParaRPr sz="4019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7371"/>
              <a:buFont typeface="Arial"/>
              <a:buNone/>
            </a:pPr>
            <a:r>
              <a:rPr lang="pl-PL" sz="4019"/>
              <a:t>od 17.09.2026: grupy dedykowane, w których są wolne miejsca, będą dostępne dla</a:t>
            </a:r>
            <a:endParaRPr sz="4019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7371"/>
              <a:buFont typeface="Arial"/>
              <a:buNone/>
            </a:pPr>
            <a:r>
              <a:rPr lang="pl-PL" sz="4019"/>
              <a:t>wszystkich studentów;</a:t>
            </a:r>
            <a:endParaRPr sz="4019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7371"/>
              <a:buFont typeface="Arial"/>
              <a:buNone/>
            </a:pPr>
            <a:r>
              <a:rPr lang="pl-PL" sz="4019"/>
              <a:t>   </a:t>
            </a:r>
            <a:r>
              <a:rPr lang="pl-PL" sz="4019" u="sng"/>
              <a:t>08.10.2026 – 15.10.2026:</a:t>
            </a:r>
            <a:r>
              <a:rPr lang="pl-PL" sz="4019"/>
              <a:t> możliwość zmiany grupy zajęciowej, rejestracja na wolne</a:t>
            </a:r>
            <a:endParaRPr sz="4019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7371"/>
              <a:buFont typeface="Arial"/>
              <a:buNone/>
            </a:pPr>
            <a:r>
              <a:rPr lang="pl-PL" sz="4019"/>
              <a:t>miejsca w grupach zajęciowych (do limitu 120 godzin zajęć), możliwość wyrejestrowania</a:t>
            </a:r>
            <a:endParaRPr sz="4019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7371"/>
              <a:buFont typeface="Arial"/>
              <a:buNone/>
            </a:pPr>
            <a:r>
              <a:rPr lang="pl-PL" sz="4019"/>
              <a:t>się z dotychczasowych grup zajęciowych oraz możliwość rejestracji na drugi lektorat;</a:t>
            </a:r>
            <a:endParaRPr sz="4019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7371"/>
              <a:buFont typeface="Arial"/>
              <a:buNone/>
            </a:pPr>
            <a:r>
              <a:rPr lang="pl-PL" sz="4019" u="sng"/>
              <a:t> 20.10.2026 – 22.10.2026</a:t>
            </a:r>
            <a:r>
              <a:rPr lang="pl-PL" sz="4019"/>
              <a:t>: możliwość wyrejestrowania się z dotychczasowych grup.</a:t>
            </a:r>
            <a:endParaRPr sz="4019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dcienie szarości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751</Words>
  <Application>Microsoft Office PowerPoint</Application>
  <PresentationFormat>Panoramiczny</PresentationFormat>
  <Paragraphs>54</Paragraphs>
  <Slides>19</Slides>
  <Notes>19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INFORMACJE W SPRAWIE LEKTORATÓW DLA STUDENTÓW CKNJOiEE UW   </vt:lpstr>
      <vt:lpstr>Centrum Kształcenia Nauczycieli Języków Obcych i Edukacji Europejskiej UW jest uprawnione do prowadzenia lektoratów w ramach Uniwersyteckiego Systemu Nauczania Języków Obcych (USNJO). Centrum prowadzi lektoraty dla studentów CKNJOiEE  i studentów innych jednostek Uniwersytetu Warszawskiego od roku akademickiego 2001/2002. </vt:lpstr>
      <vt:lpstr> Lektoraty  Centrum Kształcenia Nauczycieli Języków Obcych i Edukacji Europejskiej UW prowadzi lektoraty  z języka angielskiego, języka francuskiego oraz języka niemieckiego.     </vt:lpstr>
      <vt:lpstr>Lektorat STACJONARNY: 2X90 min w bloku jednego dnia (60h) 2x90 min dwa razy w tygodniu (60h) Zajęcia stacjonarne prowadzone są w Budynku Dydaktycznym Ksawerów Aleje Niepodległości 22 </vt:lpstr>
      <vt:lpstr>Lektorat Internetowy </vt:lpstr>
      <vt:lpstr>CKNJOiEE  od roku akademickiego 2009/2010 przy współpracy z Centrum Kompetencji Cyfrowych UW prowadzi także e-lektoraty.   </vt:lpstr>
      <vt:lpstr>E-LEKTORAT mieszany: 14h: 7x90min / dwa tyg. ; miejsce: Al. Niepodległości 22 46h: zajęcia w trybie asynchronicznym na platformie Kampus E-LEKTORAT zdalny: 14h: 7x90min / dwa tyg.; ZOOM 46h: zajęcia w trybie asynchronicznym na platformie Kampus </vt:lpstr>
      <vt:lpstr>Jak i gdzie zapisać się na lektoraty?</vt:lpstr>
      <vt:lpstr>Terminy Rejestracji Na Lektoraty</vt:lpstr>
      <vt:lpstr>Kto musi chodzić na lektoraty?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Czy za lektoraty się płaci?</vt:lpstr>
      <vt:lpstr>  Dodatkowa informacja dla studentów CKNJOiEE w sprawie egzaminów certyfikacyjnych UW z języków obcych:  </vt:lpstr>
      <vt:lpstr>Każdy student Centrum ma przyznane dwa żetony egzaminacyjne.  Zapisy na egzaminy certyfikacyjne odbywają się w ramach rejestracji żetonowych. </vt:lpstr>
      <vt:lpstr>Koordynator ds. lektoratów CKNJOiEE UW mgr Anna Żarnotal azarnotal@uw.edu.pl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INFORMACJE W SPRAWIE LEKTORATÓW DLA STUDENTÓW CKNJOiEE UW   </dc:title>
  <dc:creator>Żarnotal Anna</dc:creator>
  <cp:lastModifiedBy>Anna Żarnotal</cp:lastModifiedBy>
  <cp:revision>1</cp:revision>
  <dcterms:created xsi:type="dcterms:W3CDTF">2021-03-09T18:34:36Z</dcterms:created>
  <dcterms:modified xsi:type="dcterms:W3CDTF">2026-09-03T08:38:33Z</dcterms:modified>
</cp:coreProperties>
</file>